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9"/>
  </p:notesMasterIdLst>
  <p:sldIdLst>
    <p:sldId id="439" r:id="rId4"/>
    <p:sldId id="315" r:id="rId5"/>
    <p:sldId id="316" r:id="rId6"/>
    <p:sldId id="257" r:id="rId7"/>
    <p:sldId id="260" r:id="rId8"/>
    <p:sldId id="261" r:id="rId9"/>
    <p:sldId id="259" r:id="rId10"/>
    <p:sldId id="300" r:id="rId11"/>
    <p:sldId id="301" r:id="rId12"/>
    <p:sldId id="272" r:id="rId13"/>
    <p:sldId id="310" r:id="rId14"/>
    <p:sldId id="311"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22" r:id="rId28"/>
    <p:sldId id="403" r:id="rId29"/>
    <p:sldId id="404" r:id="rId30"/>
    <p:sldId id="405" r:id="rId31"/>
    <p:sldId id="406" r:id="rId32"/>
    <p:sldId id="407" r:id="rId33"/>
    <p:sldId id="408" r:id="rId34"/>
    <p:sldId id="409" r:id="rId35"/>
    <p:sldId id="410" r:id="rId36"/>
    <p:sldId id="411" r:id="rId37"/>
    <p:sldId id="425" r:id="rId38"/>
  </p:sldIdLst>
  <p:sldSz cx="12192000" cy="6858000"/>
  <p:notesSz cx="7104380" cy="10234930"/>
  <p:defaultTextStyle>
    <a:defPPr>
      <a:defRPr lang="zh-CN"/>
    </a:defPPr>
    <a:lvl1pPr marL="0" lvl="0" indent="0" algn="l" defTabSz="914400" eaLnBrk="1" fontAlgn="base" latinLnBrk="0" hangingPunct="1">
      <a:lnSpc>
        <a:spcPct val="100000"/>
      </a:lnSpc>
      <a:spcBef>
        <a:spcPct val="0"/>
      </a:spcBef>
      <a:spcAft>
        <a:spcPct val="0"/>
      </a:spcAft>
      <a:buNone/>
      <a:defRPr kern="1200" baseline="0">
        <a:solidFill>
          <a:schemeClr val="tx1"/>
        </a:solidFill>
      </a:defRPr>
    </a:lvl1pPr>
    <a:lvl2pPr marL="457200" lvl="1" indent="0" algn="l" defTabSz="914400" eaLnBrk="1" fontAlgn="base" latinLnBrk="0" hangingPunct="1">
      <a:lnSpc>
        <a:spcPct val="100000"/>
      </a:lnSpc>
      <a:spcBef>
        <a:spcPct val="0"/>
      </a:spcBef>
      <a:spcAft>
        <a:spcPct val="0"/>
      </a:spcAft>
      <a:buNone/>
      <a:defRPr sz="1800" kern="1200" baseline="0">
        <a:solidFill>
          <a:schemeClr val="tx1"/>
        </a:solidFill>
      </a:defRPr>
    </a:lvl2pPr>
    <a:lvl3pPr marL="914400" lvl="2" indent="0" algn="l" defTabSz="914400" eaLnBrk="1" fontAlgn="base" latinLnBrk="0" hangingPunct="1">
      <a:lnSpc>
        <a:spcPct val="100000"/>
      </a:lnSpc>
      <a:spcBef>
        <a:spcPct val="0"/>
      </a:spcBef>
      <a:spcAft>
        <a:spcPct val="0"/>
      </a:spcAft>
      <a:buNone/>
      <a:defRPr sz="1800" kern="1200" baseline="0">
        <a:solidFill>
          <a:schemeClr val="tx1"/>
        </a:solidFill>
      </a:defRPr>
    </a:lvl3pPr>
    <a:lvl4pPr marL="1371600" lvl="3" indent="0" algn="l" defTabSz="914400" eaLnBrk="1" fontAlgn="base" latinLnBrk="0" hangingPunct="1">
      <a:lnSpc>
        <a:spcPct val="100000"/>
      </a:lnSpc>
      <a:spcBef>
        <a:spcPct val="0"/>
      </a:spcBef>
      <a:spcAft>
        <a:spcPct val="0"/>
      </a:spcAft>
      <a:buNone/>
      <a:defRPr sz="1800" kern="1200" baseline="0">
        <a:solidFill>
          <a:schemeClr val="tx1"/>
        </a:solidFill>
      </a:defRPr>
    </a:lvl4pPr>
    <a:lvl5pPr marL="1828800" lvl="4" indent="0" algn="l" defTabSz="914400" eaLnBrk="1" fontAlgn="base" latinLnBrk="0" hangingPunct="1">
      <a:lnSpc>
        <a:spcPct val="100000"/>
      </a:lnSpc>
      <a:spcBef>
        <a:spcPct val="0"/>
      </a:spcBef>
      <a:spcAft>
        <a:spcPct val="0"/>
      </a:spcAft>
      <a:buNone/>
      <a:defRPr sz="1800" kern="1200" baseline="0">
        <a:solidFill>
          <a:schemeClr val="tx1"/>
        </a:solidFill>
      </a:defRPr>
    </a:lvl5pPr>
    <a:lvl6pPr marL="2286000" lvl="5" indent="0" algn="l" defTabSz="914400" eaLnBrk="1" fontAlgn="base" latinLnBrk="0" hangingPunct="1">
      <a:lnSpc>
        <a:spcPct val="100000"/>
      </a:lnSpc>
      <a:spcBef>
        <a:spcPct val="0"/>
      </a:spcBef>
      <a:spcAft>
        <a:spcPct val="0"/>
      </a:spcAft>
      <a:buNone/>
      <a:defRPr sz="1800" kern="1200" baseline="0">
        <a:solidFill>
          <a:schemeClr val="tx1"/>
        </a:solidFill>
      </a:defRPr>
    </a:lvl6pPr>
    <a:lvl7pPr marL="2743200" lvl="6" indent="0" algn="l" defTabSz="914400" eaLnBrk="1" fontAlgn="base" latinLnBrk="0" hangingPunct="1">
      <a:lnSpc>
        <a:spcPct val="100000"/>
      </a:lnSpc>
      <a:spcBef>
        <a:spcPct val="0"/>
      </a:spcBef>
      <a:spcAft>
        <a:spcPct val="0"/>
      </a:spcAft>
      <a:buNone/>
      <a:defRPr sz="1800" kern="1200" baseline="0">
        <a:solidFill>
          <a:schemeClr val="tx1"/>
        </a:solidFill>
      </a:defRPr>
    </a:lvl7pPr>
    <a:lvl8pPr marL="3200400" lvl="7" indent="0" algn="l" defTabSz="914400" eaLnBrk="1" fontAlgn="base" latinLnBrk="0" hangingPunct="1">
      <a:lnSpc>
        <a:spcPct val="100000"/>
      </a:lnSpc>
      <a:spcBef>
        <a:spcPct val="0"/>
      </a:spcBef>
      <a:spcAft>
        <a:spcPct val="0"/>
      </a:spcAft>
      <a:buNone/>
      <a:defRPr sz="1800" kern="1200" baseline="0">
        <a:solidFill>
          <a:schemeClr val="tx1"/>
        </a:solidFill>
      </a:defRPr>
    </a:lvl8pPr>
    <a:lvl9pPr marL="3657600" lvl="8" indent="0" algn="l" defTabSz="914400" eaLnBrk="1" fontAlgn="base" latinLnBrk="0" hangingPunct="1">
      <a:lnSpc>
        <a:spcPct val="100000"/>
      </a:lnSpc>
      <a:spcBef>
        <a:spcPct val="0"/>
      </a:spcBef>
      <a:spcAft>
        <a:spcPct val="0"/>
      </a:spcAft>
      <a:buNone/>
      <a:defRPr sz="1800" kern="1200" baseline="0">
        <a:solidFill>
          <a:schemeClr val="tx1"/>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0000"/>
    <a:srgbClr val="030BBD"/>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69" d="100"/>
          <a:sy n="69" d="100"/>
        </p:scale>
        <p:origin x="-138" y="-102"/>
      </p:cViewPr>
      <p:guideLst>
        <p:guide orient="horz" pos="2115"/>
        <p:guide pos="3864"/>
      </p:guideLst>
    </p:cSldViewPr>
  </p:slideViewPr>
  <p:gridSpacing cx="70" cy="7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notesMaster" Target="notesMasters/notes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p:cNvSpPr>
          <p:nvPr>
            <p:ph type="hdr" sz="quarter"/>
          </p:nvPr>
        </p:nvSpPr>
        <p:spPr>
          <a:xfrm>
            <a:off x="0" y="0"/>
            <a:ext cx="3078163" cy="512763"/>
          </a:xfrm>
          <a:prstGeom prst="rect">
            <a:avLst/>
          </a:prstGeom>
          <a:noFill/>
          <a:ln w="9525">
            <a:noFill/>
          </a:ln>
        </p:spPr>
        <p:txBody>
          <a:bodyPr vert="horz"/>
          <a:p>
            <a:pPr lvl="0" fontAlgn="base"/>
          </a:p>
        </p:txBody>
      </p:sp>
      <p:sp>
        <p:nvSpPr>
          <p:cNvPr id="2051" name="日期占位符 2"/>
          <p:cNvSpPr>
            <a:spLocks noGrp="1"/>
          </p:cNvSpPr>
          <p:nvPr>
            <p:ph type="dt" idx="1"/>
          </p:nvPr>
        </p:nvSpPr>
        <p:spPr>
          <a:xfrm>
            <a:off x="4024313" y="0"/>
            <a:ext cx="3078163" cy="512763"/>
          </a:xfrm>
          <a:prstGeom prst="rect">
            <a:avLst/>
          </a:prstGeom>
          <a:noFill/>
          <a:ln w="9525">
            <a:noFill/>
          </a:ln>
        </p:spPr>
        <p:txBody>
          <a:bodyPr vert="horz"/>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3076" name="幻灯片图像占位符 3"/>
          <p:cNvSpPr>
            <a:spLocks noGrp="1" noRot="1" noChangeAspect="1"/>
          </p:cNvSpPr>
          <p:nvPr>
            <p:ph type="sldImg"/>
          </p:nvPr>
        </p:nvSpPr>
        <p:spPr>
          <a:xfrm>
            <a:off x="482600" y="1279525"/>
            <a:ext cx="6140450" cy="3454400"/>
          </a:xfrm>
          <a:prstGeom prst="rect">
            <a:avLst/>
          </a:prstGeom>
          <a:noFill/>
          <a:ln w="9525">
            <a:noFill/>
          </a:ln>
        </p:spPr>
      </p:sp>
      <p:sp>
        <p:nvSpPr>
          <p:cNvPr id="3077" name="备注占位符 4"/>
          <p:cNvSpPr>
            <a:spLocks noGrp="1" noRot="1" noChangeAspect="1"/>
          </p:cNvSpPr>
          <p:nvPr>
            <p:ph type="body" sz="quarter"/>
          </p:nvPr>
        </p:nvSpPr>
        <p:spPr>
          <a:xfrm>
            <a:off x="711200" y="4926013"/>
            <a:ext cx="5683250" cy="4029075"/>
          </a:xfrm>
          <a:prstGeom prst="rect">
            <a:avLst/>
          </a:prstGeom>
          <a:noFill/>
          <a:ln w="9525">
            <a:noFill/>
          </a:ln>
        </p:spPr>
        <p:txBody>
          <a:bodyPr vert="horz" anchor="ctr"/>
          <a:p>
            <a:pPr lvl="0"/>
            <a:r>
              <a:rPr lang="zh-CN" altLang="en-US" dirty="0"/>
              <a:t>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2054" name="页脚占位符 5"/>
          <p:cNvSpPr>
            <a:spLocks noGrp="1"/>
          </p:cNvSpPr>
          <p:nvPr>
            <p:ph type="ftr" sz="quarter" idx="4"/>
          </p:nvPr>
        </p:nvSpPr>
        <p:spPr>
          <a:xfrm>
            <a:off x="0" y="9721850"/>
            <a:ext cx="3078163" cy="512763"/>
          </a:xfrm>
          <a:prstGeom prst="rect">
            <a:avLst/>
          </a:prstGeom>
          <a:noFill/>
          <a:ln w="9525">
            <a:noFill/>
          </a:ln>
        </p:spPr>
        <p:txBody>
          <a:bodyPr vert="horz" anchor="b"/>
          <a:p>
            <a:pPr lvl="0" fontAlgn="base"/>
          </a:p>
        </p:txBody>
      </p:sp>
      <p:sp>
        <p:nvSpPr>
          <p:cNvPr id="2055" name="灯片编号占位符 6"/>
          <p:cNvSpPr>
            <a:spLocks noGrp="1"/>
          </p:cNvSpPr>
          <p:nvPr>
            <p:ph type="sldNum" sz="quarter" idx="5"/>
          </p:nvPr>
        </p:nvSpPr>
        <p:spPr>
          <a:xfrm>
            <a:off x="4024313" y="9721850"/>
            <a:ext cx="3078163" cy="512763"/>
          </a:xfrm>
          <a:prstGeom prst="rect">
            <a:avLst/>
          </a:prstGeom>
          <a:noFill/>
          <a:ln w="9525">
            <a:noFill/>
          </a:ln>
        </p:spPr>
        <p:txBody>
          <a:bodyPr vert="horz" anchor="b"/>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 bg1="lt1" tx1="dk1" bg2="lt2" tx2="dk2" accent1="accent1" accent2="accent2" accent3="accent3" accent4="accent4" accent5="accent5" accent6="accent6" hlink="hlink" folHlink="folHlink"/>
  <p:hf sldNum="0" hdr="0" ftr="0" dt="0"/>
  <p:notesStyle>
    <a:lvl1pPr lvl="0" defTabSz="0" fontAlgn="base">
      <a:defRPr sz="1200" kern="1200"/>
    </a:lvl1pPr>
    <a:lvl2pPr marL="0" lvl="1" indent="0" defTabSz="0" fontAlgn="base">
      <a:defRPr sz="1200" kern="1200"/>
    </a:lvl2pPr>
    <a:lvl3pPr marL="0" lvl="2" indent="0" defTabSz="0" fontAlgn="base">
      <a:defRPr sz="1200" kern="1200"/>
    </a:lvl3pPr>
    <a:lvl4pPr marL="0" lvl="3" indent="0" defTabSz="0" fontAlgn="base">
      <a:defRPr sz="1200" kern="1200"/>
    </a:lvl4pPr>
    <a:lvl5pPr marL="0" lvl="4" indent="0" defTabSz="0" fontAlgn="base">
      <a:defRPr sz="1200" kern="1200"/>
    </a:lvl5pPr>
    <a:lvl6pPr marL="2286000" lvl="5" indent="0" defTabSz="0" fontAlgn="base">
      <a:defRPr sz="1200" kern="1200"/>
    </a:lvl6pPr>
    <a:lvl7pPr marL="2743200" lvl="6" indent="0" defTabSz="0" fontAlgn="base">
      <a:defRPr sz="1200" kern="1200"/>
    </a:lvl7pPr>
    <a:lvl8pPr marL="3200400" lvl="7" indent="0" defTabSz="0" fontAlgn="base">
      <a:defRPr sz="1200" kern="1200"/>
    </a:lvl8pPr>
    <a:lvl9pPr marL="3657600" lvl="8" indent="0" defTabSz="0" fontAlgn="base">
      <a:defRPr sz="1200" kern="1200"/>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pPr fontAlgn="auto"/>
            <a:r>
              <a:rPr lang="zh-CN" altLang="en-US" strike="noStrike" noProof="1" dirty="0"/>
              <a:t>单击此处添加标题</a:t>
            </a:r>
            <a:endParaRPr lang="zh-CN" altLang="en-US" strike="noStrike" noProof="1" dirty="0"/>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单击此处添加副标题</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pPr fontAlgn="auto"/>
            <a:r>
              <a:rPr lang="zh-CN" altLang="en-US" strike="noStrike" noProof="1" dirty="0"/>
              <a:t>单击此处编辑母版标题样式</a:t>
            </a:r>
            <a:endParaRPr lang="zh-CN" altLang="en-US" strike="noStrike" noProof="1"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单击此处编辑母版文本样式</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pPr fontAlgn="auto"/>
            <a:r>
              <a:rPr lang="zh-CN" altLang="en-US" strike="noStrike" noProof="1" dirty="0"/>
              <a:t>单击此处编辑母版标题样式</a:t>
            </a:r>
            <a:endParaRPr lang="zh-CN" altLang="en-US" strike="noStrike" noProof="1"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单击此处编辑母版文本样式</a:t>
            </a:r>
            <a:endParaRPr lang="zh-CN" altLang="en-US" strike="noStrike" noProof="1" dirty="0"/>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单击此处编辑母版文本样式</a:t>
            </a:r>
            <a:endParaRPr lang="zh-CN" altLang="en-US" strike="noStrike" noProof="1" dirty="0"/>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7" name="日期占位符 6"/>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dirty="0"/>
              <a:t>单击此处编辑标题</a:t>
            </a:r>
            <a:endParaRPr lang="zh-CN" altLang="en-US" strike="noStrike" noProof="1"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dirty="0"/>
              <a:t>单击此处编辑母版文本样式</a:t>
            </a:r>
            <a:endParaRPr lang="zh-CN" altLang="en-US" strike="noStrike" noProof="1" dirty="0"/>
          </a:p>
        </p:txBody>
      </p:sp>
      <p:sp>
        <p:nvSpPr>
          <p:cNvPr id="5" name="日期占位符 4"/>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8879958" cy="5811838"/>
          </a:xfrm>
        </p:spPr>
        <p:txBody>
          <a:bodyPr vert="eaVert"/>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3" name="页脚占位符 2"/>
          <p:cNvSpPr>
            <a:spLocks noGrp="1"/>
          </p:cNvSpPr>
          <p:nvPr>
            <p:ph type="ftr" sz="quarter" idx="15"/>
          </p:nvPr>
        </p:nvSpPr>
        <p:spPr/>
        <p:txBody>
          <a:bodyPr/>
          <a:p>
            <a:pPr fontAlgn="base"/>
            <a:endParaRPr lang="zh-CN" altLang="en-US" strike="noStrike" noProof="1"/>
          </a:p>
        </p:txBody>
      </p:sp>
      <p:sp>
        <p:nvSpPr>
          <p:cNvPr id="4" name="灯片编号占位符 3"/>
          <p:cNvSpPr>
            <a:spLocks noGrp="1"/>
          </p:cNvSpPr>
          <p:nvPr>
            <p:ph type="sldNum" sz="quarter" idx="16"/>
          </p:nvPr>
        </p:nvSpPr>
        <p:spPr/>
        <p:txBody>
          <a:bodyPr/>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5" name="页脚占位符 4"/>
          <p:cNvSpPr>
            <a:spLocks noGrp="1"/>
          </p:cNvSpPr>
          <p:nvPr>
            <p:ph type="ftr" sz="quarter" idx="11"/>
          </p:nvPr>
        </p:nvSpPr>
        <p:spPr/>
        <p:txBody>
          <a:bodyPr/>
          <a:p>
            <a:pPr lvl="0" fontAlgn="base"/>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8" name="页脚占位符 7"/>
          <p:cNvSpPr>
            <a:spLocks noGrp="1"/>
          </p:cNvSpPr>
          <p:nvPr>
            <p:ph type="ftr" sz="quarter" idx="11"/>
          </p:nvPr>
        </p:nvSpPr>
        <p:spPr/>
        <p:txBody>
          <a:bodyPr/>
          <a:p>
            <a:pPr lvl="0" fontAlgn="base"/>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4" name="页脚占位符 3"/>
          <p:cNvSpPr>
            <a:spLocks noGrp="1"/>
          </p:cNvSpPr>
          <p:nvPr>
            <p:ph type="ftr" sz="quarter" idx="11"/>
          </p:nvPr>
        </p:nvSpPr>
        <p:spPr/>
        <p:txBody>
          <a:bodyPr/>
          <a:p>
            <a:pPr lvl="0" fontAlgn="base"/>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3" name="页脚占位符 2"/>
          <p:cNvSpPr>
            <a:spLocks noGrp="1"/>
          </p:cNvSpPr>
          <p:nvPr>
            <p:ph type="ftr" sz="quarter" idx="11"/>
          </p:nvPr>
        </p:nvSpPr>
        <p:spPr/>
        <p:txBody>
          <a:bodyPr/>
          <a:p>
            <a:pPr lvl="0" fontAlgn="base"/>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6" name="页脚占位符 5"/>
          <p:cNvSpPr>
            <a:spLocks noGrp="1"/>
          </p:cNvSpPr>
          <p:nvPr>
            <p:ph type="ftr" sz="quarter" idx="11"/>
          </p:nvPr>
        </p:nvSpPr>
        <p:spPr/>
        <p:txBody>
          <a:bodyPr/>
          <a:p>
            <a:pPr lvl="0" fontAlgn="base"/>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anchor="ctr"/>
          <a:p>
            <a:pPr lvl="0" indent="-91440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anchor="t"/>
          <a:p>
            <a:pPr lvl="0" indent="-22860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3"/>
          <p:cNvSpPr>
            <a:spLocks noGrp="1"/>
          </p:cNvSpPr>
          <p:nvPr>
            <p:ph type="dt" sz="half" idx="2"/>
          </p:nvPr>
        </p:nvSpPr>
        <p:spPr>
          <a:xfrm>
            <a:off x="838200" y="6356350"/>
            <a:ext cx="2743200" cy="365125"/>
          </a:xfrm>
          <a:prstGeom prst="rect">
            <a:avLst/>
          </a:prstGeom>
          <a:noFill/>
          <a:ln w="9525">
            <a:noFill/>
          </a:ln>
        </p:spPr>
        <p:txBody>
          <a:bodyPr vert="horz" anchor="ctr">
            <a:normAutofit/>
          </a:bodyPr>
          <a:lstStyle>
            <a:lvl1pPr algn="l">
              <a:defRPr sz="1200">
                <a:solidFill>
                  <a:srgbClr val="898989"/>
                </a:solidFill>
              </a:defRPr>
            </a:lvl1pPr>
          </a:lstStyle>
          <a:p>
            <a:pPr lvl="0" fontAlgn="base"/>
            <a:fld id="{BB962C8B-B14F-4D97-AF65-F5344CB8AC3E}" type="datetime1">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
        <p:nvSpPr>
          <p:cNvPr id="1029" name="页脚占位符 4"/>
          <p:cNvSpPr>
            <a:spLocks noGrp="1"/>
          </p:cNvSpPr>
          <p:nvPr>
            <p:ph type="ftr" sz="quarter" idx="3"/>
          </p:nvPr>
        </p:nvSpPr>
        <p:spPr>
          <a:xfrm>
            <a:off x="4038600" y="6356350"/>
            <a:ext cx="4114800" cy="365125"/>
          </a:xfrm>
          <a:prstGeom prst="rect">
            <a:avLst/>
          </a:prstGeom>
          <a:noFill/>
          <a:ln w="9525">
            <a:noFill/>
          </a:ln>
        </p:spPr>
        <p:txBody>
          <a:bodyPr vert="horz" anchor="ctr">
            <a:normAutofit/>
          </a:bodyPr>
          <a:lstStyle>
            <a:lvl1pPr algn="ctr">
              <a:defRPr sz="1200">
                <a:solidFill>
                  <a:srgbClr val="898989"/>
                </a:solidFill>
              </a:defRPr>
            </a:lvl1pPr>
          </a:lstStyle>
          <a:p>
            <a:pPr lvl="0" fontAlgn="base"/>
          </a:p>
        </p:txBody>
      </p:sp>
      <p:sp>
        <p:nvSpPr>
          <p:cNvPr id="1030" name="灯片编号占位符 5"/>
          <p:cNvSpPr>
            <a:spLocks noGrp="1"/>
          </p:cNvSpPr>
          <p:nvPr>
            <p:ph type="sldNum" sz="quarter" idx="4"/>
          </p:nvPr>
        </p:nvSpPr>
        <p:spPr>
          <a:xfrm>
            <a:off x="8610600" y="6356350"/>
            <a:ext cx="2743200" cy="365125"/>
          </a:xfrm>
          <a:prstGeom prst="rect">
            <a:avLst/>
          </a:prstGeom>
          <a:noFill/>
          <a:ln w="9525">
            <a:noFill/>
          </a:ln>
        </p:spPr>
        <p:txBody>
          <a:bodyPr vert="horz" anchor="ctr">
            <a:normAutofit/>
          </a:bodyPr>
          <a:lstStyle>
            <a:lvl1pPr algn="r">
              <a:defRPr sz="1200">
                <a:solidFill>
                  <a:srgbClr val="898989"/>
                </a:solidFill>
              </a:defRPr>
            </a:lvl1pPr>
          </a:lstStyle>
          <a:p>
            <a:pPr lvl="0" fontAlgn="base"/>
            <a:fld id="{9A0DB2DC-4C9A-4742-B13C-FB6460FD3503}" type="slidenum">
              <a:rPr lang="zh-CN" altLang="en-US" strike="noStrike" noProof="1" dirty="0">
                <a:latin typeface="Arial" panose="020B0604020202020204" pitchFamily="34" charset="0"/>
                <a:ea typeface="Arial" panose="020B0604020202020204" pitchFamily="34" charset="0"/>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914400" lvl="0" indent="-914400" algn="l" eaLnBrk="1" latinLnBrk="0" hangingPunct="1">
        <a:lnSpc>
          <a:spcPct val="90000"/>
        </a:lnSpc>
        <a:spcBef>
          <a:spcPct val="0"/>
        </a:spcBef>
        <a:buNone/>
        <a:defRPr sz="4000" kern="1200">
          <a:solidFill>
            <a:schemeClr val="tx1"/>
          </a:solidFill>
          <a:latin typeface="+mj-lt"/>
          <a:ea typeface="+mj-ea"/>
          <a:cs typeface="+mj-cs"/>
          <a:sym typeface="Arial Black" panose="020B0A04020102020204" charset="0"/>
        </a:defRPr>
      </a:lvl1pPr>
    </p:titleStyle>
    <p:bodyStyle>
      <a:lvl1pPr marL="228600" lvl="0" indent="-228600" algn="l" defTabSz="914400" eaLnBrk="1" fontAlgn="base"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1pPr>
      <a:lvl2pPr marL="685800" lvl="1" indent="-228600" algn="l" defTabSz="914400" eaLnBrk="1" fontAlgn="base"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2pPr>
      <a:lvl3pPr marL="1143000" lvl="2"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3pPr>
      <a:lvl4pPr marL="1600200" lvl="3"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4pPr>
      <a:lvl5pPr marL="2057400" lvl="4"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5pPr>
      <a:lvl6pPr marL="2514600" lvl="5"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6pPr>
      <a:lvl7pPr marL="2971800" lvl="6"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7pPr>
      <a:lvl8pPr marL="3429000" lvl="7"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8pPr>
      <a:lvl9pPr marL="3886200" lvl="8" indent="-228600" algn="l" defTabSz="914400" eaLnBrk="1" fontAlgn="base"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sym typeface="Arial" panose="020B0604020202020204" pitchFamily="34" charset="0"/>
        </a:defRPr>
      </a:lvl9pPr>
    </p:bodyStyle>
    <p:otherStyle>
      <a:lvl1pPr marL="0" lvl="0"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defRPr sz="1800"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jpeg"/><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6.png"/><Relationship Id="rId14" Type="http://schemas.openxmlformats.org/officeDocument/2006/relationships/slideLayout" Target="../slideLayouts/slideLayout1.xml"/><Relationship Id="rId13" Type="http://schemas.openxmlformats.org/officeDocument/2006/relationships/image" Target="../media/image32.png"/><Relationship Id="rId12" Type="http://schemas.openxmlformats.org/officeDocument/2006/relationships/image" Target="../media/image31.jpeg"/><Relationship Id="rId11" Type="http://schemas.openxmlformats.org/officeDocument/2006/relationships/image" Target="../media/image30.jpeg"/><Relationship Id="rId10" Type="http://schemas.openxmlformats.org/officeDocument/2006/relationships/image" Target="../media/image29.jpe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00"/>
            </a:gs>
            <a:gs pos="100000">
              <a:srgbClr val="760303"/>
            </a:gs>
          </a:gsLst>
          <a:lin ang="5400000"/>
          <a:tileRect/>
        </a:gradFill>
        <a:effectLst/>
      </p:bgPr>
    </p:bg>
    <p:spTree>
      <p:nvGrpSpPr>
        <p:cNvPr id="1" name=""/>
        <p:cNvGrpSpPr/>
        <p:nvPr/>
      </p:nvGrpSpPr>
      <p:grpSpPr/>
      <p:pic>
        <p:nvPicPr>
          <p:cNvPr id="6" name="图片 5"/>
          <p:cNvPicPr>
            <a:picLocks noChangeAspect="1"/>
          </p:cNvPicPr>
          <p:nvPr/>
        </p:nvPicPr>
        <p:blipFill rotWithShape="1">
          <a:blip r:embed="rId1">
            <a:duotone>
              <a:schemeClr val="accent4">
                <a:shade val="45000"/>
                <a:satMod val="135000"/>
              </a:schemeClr>
              <a:prstClr val="white"/>
            </a:duotone>
            <a:lum bright="6000"/>
            <a:extLst>
              <a:ext uri="{28A0092B-C50C-407E-A947-70E740481C1C}">
                <a14:useLocalDpi xmlns:a14="http://schemas.microsoft.com/office/drawing/2010/main" val="0"/>
              </a:ext>
            </a:extLst>
          </a:blip>
          <a:srcRect b="60556"/>
          <a:stretch>
            <a:fillRect/>
          </a:stretch>
        </p:blipFill>
        <p:spPr>
          <a:xfrm>
            <a:off x="-347988" y="3077844"/>
            <a:ext cx="12888602" cy="4989831"/>
          </a:xfrm>
          <a:prstGeom prst="rect">
            <a:avLst/>
          </a:prstGeom>
        </p:spPr>
      </p:pic>
      <p:sp>
        <p:nvSpPr>
          <p:cNvPr id="2" name="标题 1"/>
          <p:cNvSpPr>
            <a:spLocks noGrp="1"/>
          </p:cNvSpPr>
          <p:nvPr>
            <p:ph type="ctrTitle" hasCustomPrompt="1"/>
          </p:nvPr>
        </p:nvSpPr>
        <p:spPr>
          <a:xfrm>
            <a:off x="590550" y="1774825"/>
            <a:ext cx="11050588" cy="1303338"/>
          </a:xfrm>
        </p:spPr>
        <p:txBody>
          <a:bodyPr anchor="b">
            <a:normAutofit fontScale="90000"/>
          </a:bodyPr>
          <a:p>
            <a:pPr fontAlgn="auto"/>
            <a:br>
              <a:rPr lang="zh-CN" altLang="en-US" b="1">
                <a:solidFill>
                  <a:schemeClr val="bg1"/>
                </a:solidFill>
              </a:rPr>
            </a:br>
            <a:r>
              <a:rPr lang="zh-CN" altLang="en-US" b="1" strike="noStrike" noProof="1">
                <a:solidFill>
                  <a:schemeClr val="bg1"/>
                </a:solidFill>
                <a:sym typeface="+mn-ea"/>
              </a:rPr>
              <a:t>学习贯彻党的十九届五中全会精神</a:t>
            </a:r>
            <a:br>
              <a:rPr lang="zh-CN" altLang="en-US" b="1" strike="noStrike" noProof="1">
                <a:solidFill>
                  <a:schemeClr val="bg1"/>
                </a:solidFill>
                <a:sym typeface="+mn-ea"/>
              </a:rPr>
            </a:br>
            <a:r>
              <a:rPr lang="zh-CN" altLang="en-US" b="1" strike="noStrike" noProof="1">
                <a:solidFill>
                  <a:schemeClr val="bg1"/>
                </a:solidFill>
              </a:rPr>
              <a:t>谋划揭阳市</a:t>
            </a:r>
            <a:r>
              <a:rPr lang="en-US" altLang="zh-CN" b="1" strike="noStrike" noProof="1">
                <a:solidFill>
                  <a:schemeClr val="bg1"/>
                </a:solidFill>
              </a:rPr>
              <a:t>“</a:t>
            </a:r>
            <a:r>
              <a:rPr lang="zh-CN" altLang="en-US" b="1" strike="noStrike" noProof="1">
                <a:solidFill>
                  <a:schemeClr val="bg1"/>
                </a:solidFill>
              </a:rPr>
              <a:t>十四五</a:t>
            </a:r>
            <a:r>
              <a:rPr lang="en-US" altLang="zh-CN" b="1" strike="noStrike" noProof="1">
                <a:solidFill>
                  <a:schemeClr val="bg1"/>
                </a:solidFill>
              </a:rPr>
              <a:t>”</a:t>
            </a:r>
            <a:r>
              <a:rPr lang="zh-CN" altLang="en-US" b="1" strike="noStrike" noProof="1">
                <a:solidFill>
                  <a:schemeClr val="bg1"/>
                </a:solidFill>
              </a:rPr>
              <a:t>经济社会发展</a:t>
            </a:r>
            <a:endParaRPr lang="zh-CN" altLang="en-US" b="1" strike="noStrike" noProof="1">
              <a:solidFill>
                <a:schemeClr val="bg1"/>
              </a:solidFill>
            </a:endParaRPr>
          </a:p>
        </p:txBody>
      </p:sp>
      <p:sp>
        <p:nvSpPr>
          <p:cNvPr id="4100" name="文本框 2"/>
          <p:cNvSpPr txBox="1"/>
          <p:nvPr/>
        </p:nvSpPr>
        <p:spPr>
          <a:xfrm>
            <a:off x="3994785" y="4819650"/>
            <a:ext cx="4100830" cy="829945"/>
          </a:xfrm>
          <a:prstGeom prst="rect">
            <a:avLst/>
          </a:prstGeom>
          <a:noFill/>
          <a:ln w="9525">
            <a:noFill/>
          </a:ln>
        </p:spPr>
        <p:txBody>
          <a:bodyPr wrap="none" anchor="t">
            <a:spAutoFit/>
          </a:bodyPr>
          <a:p>
            <a:pPr algn="ctr"/>
            <a:r>
              <a:rPr lang="zh-CN" altLang="en-US" sz="2400" b="1">
                <a:solidFill>
                  <a:schemeClr val="bg1"/>
                </a:solidFill>
                <a:latin typeface="方正楷体简体" panose="03000509000000000000" charset="-122"/>
                <a:ea typeface="方正楷体简体" panose="03000509000000000000" charset="-122"/>
              </a:rPr>
              <a:t>市发展和改革局         黄克新 </a:t>
            </a:r>
            <a:endParaRPr lang="zh-CN" altLang="en-US" sz="2400" b="1">
              <a:solidFill>
                <a:schemeClr val="bg1"/>
              </a:solidFill>
              <a:latin typeface="方正楷体简体" panose="03000509000000000000" charset="-122"/>
              <a:ea typeface="方正楷体简体" panose="03000509000000000000" charset="-122"/>
            </a:endParaRPr>
          </a:p>
          <a:p>
            <a:pPr algn="ctr"/>
            <a:r>
              <a:rPr lang="en-US" altLang="zh-CN" sz="2400" b="1">
                <a:solidFill>
                  <a:schemeClr val="bg1"/>
                </a:solidFill>
                <a:latin typeface="方正楷体简体" panose="03000509000000000000" charset="-122"/>
                <a:ea typeface="方正楷体简体" panose="03000509000000000000" charset="-122"/>
              </a:rPr>
              <a:t>2020</a:t>
            </a:r>
            <a:r>
              <a:rPr lang="zh-CN" altLang="en-US" sz="2400" b="1">
                <a:solidFill>
                  <a:schemeClr val="bg1"/>
                </a:solidFill>
                <a:latin typeface="方正楷体简体" panose="03000509000000000000" charset="-122"/>
                <a:ea typeface="方正楷体简体" panose="03000509000000000000" charset="-122"/>
              </a:rPr>
              <a:t>年</a:t>
            </a:r>
            <a:r>
              <a:rPr lang="en-US" altLang="zh-CN" sz="2400" b="1">
                <a:solidFill>
                  <a:schemeClr val="bg1"/>
                </a:solidFill>
                <a:latin typeface="方正楷体简体" panose="03000509000000000000" charset="-122"/>
                <a:ea typeface="方正楷体简体" panose="03000509000000000000" charset="-122"/>
              </a:rPr>
              <a:t>12</a:t>
            </a:r>
            <a:r>
              <a:rPr lang="zh-CN" altLang="en-US" sz="2400" b="1">
                <a:solidFill>
                  <a:schemeClr val="bg1"/>
                </a:solidFill>
                <a:latin typeface="方正楷体简体" panose="03000509000000000000" charset="-122"/>
                <a:ea typeface="方正楷体简体" panose="03000509000000000000" charset="-122"/>
              </a:rPr>
              <a:t>月</a:t>
            </a:r>
            <a:endParaRPr lang="zh-CN" altLang="zh-CN" sz="2400" b="1">
              <a:solidFill>
                <a:schemeClr val="bg1"/>
              </a:solidFill>
              <a:latin typeface="方正楷体简体" panose="03000509000000000000" charset="-122"/>
              <a:ea typeface="方正楷体简体" panose="03000509000000000000"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3314"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3315"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13316" name="图片 6"/>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grpSp>
        <p:nvGrpSpPr>
          <p:cNvPr id="13317" name="组合 12292"/>
          <p:cNvGrpSpPr/>
          <p:nvPr/>
        </p:nvGrpSpPr>
        <p:grpSpPr>
          <a:xfrm>
            <a:off x="2249488" y="2254250"/>
            <a:ext cx="2857500" cy="574675"/>
            <a:chOff x="0" y="0"/>
            <a:chExt cx="6721" cy="1080"/>
          </a:xfrm>
        </p:grpSpPr>
        <p:sp>
          <p:nvSpPr>
            <p:cNvPr id="13318" name="矩形 29"/>
            <p:cNvSpPr/>
            <p:nvPr/>
          </p:nvSpPr>
          <p:spPr>
            <a:xfrm>
              <a:off x="43" y="0"/>
              <a:ext cx="6678" cy="1081"/>
            </a:xfrm>
            <a:prstGeom prst="rect">
              <a:avLst/>
            </a:prstGeom>
            <a:solidFill>
              <a:srgbClr val="C00000"/>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19" name="矩形 17"/>
            <p:cNvSpPr/>
            <p:nvPr/>
          </p:nvSpPr>
          <p:spPr>
            <a:xfrm>
              <a:off x="0" y="97"/>
              <a:ext cx="6675" cy="28"/>
            </a:xfrm>
            <a:prstGeom prst="rect">
              <a:avLst/>
            </a:prstGeom>
            <a:solidFill>
              <a:schemeClr val="bg1"/>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20" name="矩形 18"/>
            <p:cNvSpPr/>
            <p:nvPr/>
          </p:nvSpPr>
          <p:spPr>
            <a:xfrm>
              <a:off x="5" y="957"/>
              <a:ext cx="6675" cy="28"/>
            </a:xfrm>
            <a:prstGeom prst="rect">
              <a:avLst/>
            </a:prstGeom>
            <a:solidFill>
              <a:schemeClr val="bg1"/>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21" name="文本框 33"/>
          <p:cNvSpPr/>
          <p:nvPr/>
        </p:nvSpPr>
        <p:spPr>
          <a:xfrm>
            <a:off x="1836738" y="2249488"/>
            <a:ext cx="3652837" cy="503237"/>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1</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、经济发展取得新成效</a:t>
            </a:r>
            <a:endParaRPr lang="zh-CN" altLang="en-US" dirty="0">
              <a:ea typeface="Arial" panose="020B0604020202020204" pitchFamily="34" charset="0"/>
            </a:endParaRPr>
          </a:p>
        </p:txBody>
      </p:sp>
      <p:grpSp>
        <p:nvGrpSpPr>
          <p:cNvPr id="13322" name="组合 12297"/>
          <p:cNvGrpSpPr/>
          <p:nvPr/>
        </p:nvGrpSpPr>
        <p:grpSpPr>
          <a:xfrm>
            <a:off x="6273800" y="2232025"/>
            <a:ext cx="2989263" cy="574675"/>
            <a:chOff x="0" y="0"/>
            <a:chExt cx="6721" cy="1080"/>
          </a:xfrm>
        </p:grpSpPr>
        <p:sp>
          <p:nvSpPr>
            <p:cNvPr id="13323" name="矩形 29"/>
            <p:cNvSpPr/>
            <p:nvPr/>
          </p:nvSpPr>
          <p:spPr>
            <a:xfrm>
              <a:off x="43" y="0"/>
              <a:ext cx="6678" cy="1081"/>
            </a:xfrm>
            <a:prstGeom prst="rect">
              <a:avLst/>
            </a:prstGeom>
            <a:solidFill>
              <a:srgbClr val="C00000"/>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24" name="矩形 17"/>
            <p:cNvSpPr/>
            <p:nvPr/>
          </p:nvSpPr>
          <p:spPr>
            <a:xfrm>
              <a:off x="0" y="9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25" name="矩形 18"/>
            <p:cNvSpPr/>
            <p:nvPr/>
          </p:nvSpPr>
          <p:spPr>
            <a:xfrm>
              <a:off x="5" y="95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26" name="文本框 33"/>
          <p:cNvSpPr/>
          <p:nvPr/>
        </p:nvSpPr>
        <p:spPr>
          <a:xfrm>
            <a:off x="6088063" y="2230438"/>
            <a:ext cx="3355975" cy="503237"/>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2</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、改革开放迈出新步伐</a:t>
            </a:r>
            <a:endParaRPr lang="zh-CN" altLang="en-US" dirty="0">
              <a:ea typeface="Arial" panose="020B0604020202020204" pitchFamily="34" charset="0"/>
            </a:endParaRPr>
          </a:p>
        </p:txBody>
      </p:sp>
      <p:grpSp>
        <p:nvGrpSpPr>
          <p:cNvPr id="13327" name="组合 12302"/>
          <p:cNvGrpSpPr/>
          <p:nvPr/>
        </p:nvGrpSpPr>
        <p:grpSpPr>
          <a:xfrm>
            <a:off x="2232025" y="3205163"/>
            <a:ext cx="3194050" cy="574675"/>
            <a:chOff x="0" y="0"/>
            <a:chExt cx="6721" cy="1080"/>
          </a:xfrm>
        </p:grpSpPr>
        <p:sp>
          <p:nvSpPr>
            <p:cNvPr id="13328" name="矩形 29"/>
            <p:cNvSpPr/>
            <p:nvPr/>
          </p:nvSpPr>
          <p:spPr>
            <a:xfrm>
              <a:off x="43" y="0"/>
              <a:ext cx="6678" cy="1081"/>
            </a:xfrm>
            <a:prstGeom prst="rect">
              <a:avLst/>
            </a:prstGeom>
            <a:solidFill>
              <a:srgbClr val="C00000"/>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29" name="矩形 17"/>
            <p:cNvSpPr/>
            <p:nvPr/>
          </p:nvSpPr>
          <p:spPr>
            <a:xfrm>
              <a:off x="0" y="9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30" name="矩形 18"/>
            <p:cNvSpPr/>
            <p:nvPr/>
          </p:nvSpPr>
          <p:spPr>
            <a:xfrm>
              <a:off x="5" y="95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31" name="文本框 33"/>
          <p:cNvSpPr/>
          <p:nvPr/>
        </p:nvSpPr>
        <p:spPr>
          <a:xfrm>
            <a:off x="2327275" y="3205163"/>
            <a:ext cx="3128963" cy="506412"/>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3</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、社会文明程度得到新提高</a:t>
            </a:r>
            <a:endParaRPr lang="zh-CN" altLang="en-US" dirty="0">
              <a:ea typeface="Arial" panose="020B0604020202020204" pitchFamily="34" charset="0"/>
            </a:endParaRPr>
          </a:p>
        </p:txBody>
      </p:sp>
      <p:grpSp>
        <p:nvGrpSpPr>
          <p:cNvPr id="13332" name="组合 12307"/>
          <p:cNvGrpSpPr/>
          <p:nvPr/>
        </p:nvGrpSpPr>
        <p:grpSpPr>
          <a:xfrm>
            <a:off x="6245225" y="3201988"/>
            <a:ext cx="3295650" cy="574675"/>
            <a:chOff x="0" y="0"/>
            <a:chExt cx="6721" cy="1080"/>
          </a:xfrm>
        </p:grpSpPr>
        <p:sp>
          <p:nvSpPr>
            <p:cNvPr id="13333" name="矩形 29"/>
            <p:cNvSpPr/>
            <p:nvPr/>
          </p:nvSpPr>
          <p:spPr>
            <a:xfrm>
              <a:off x="43" y="0"/>
              <a:ext cx="6678" cy="1081"/>
            </a:xfrm>
            <a:prstGeom prst="rect">
              <a:avLst/>
            </a:prstGeom>
            <a:solidFill>
              <a:srgbClr val="C00000"/>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34" name="矩形 17"/>
            <p:cNvSpPr/>
            <p:nvPr/>
          </p:nvSpPr>
          <p:spPr>
            <a:xfrm>
              <a:off x="0" y="9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35" name="矩形 18"/>
            <p:cNvSpPr/>
            <p:nvPr/>
          </p:nvSpPr>
          <p:spPr>
            <a:xfrm>
              <a:off x="5" y="95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36" name="文本框 33"/>
          <p:cNvSpPr/>
          <p:nvPr/>
        </p:nvSpPr>
        <p:spPr>
          <a:xfrm>
            <a:off x="6345238" y="3201988"/>
            <a:ext cx="3227387" cy="506412"/>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4</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、生态文明建设实现新进步</a:t>
            </a:r>
            <a:endParaRPr lang="zh-CN" altLang="en-US" dirty="0">
              <a:ea typeface="Arial" panose="020B0604020202020204" pitchFamily="34" charset="0"/>
            </a:endParaRPr>
          </a:p>
        </p:txBody>
      </p:sp>
      <p:grpSp>
        <p:nvGrpSpPr>
          <p:cNvPr id="13337" name="组合 12312"/>
          <p:cNvGrpSpPr/>
          <p:nvPr/>
        </p:nvGrpSpPr>
        <p:grpSpPr>
          <a:xfrm>
            <a:off x="2224088" y="4213225"/>
            <a:ext cx="2878137" cy="574675"/>
            <a:chOff x="0" y="0"/>
            <a:chExt cx="6721" cy="1080"/>
          </a:xfrm>
        </p:grpSpPr>
        <p:sp>
          <p:nvSpPr>
            <p:cNvPr id="13338" name="矩形 29"/>
            <p:cNvSpPr/>
            <p:nvPr/>
          </p:nvSpPr>
          <p:spPr>
            <a:xfrm>
              <a:off x="43" y="0"/>
              <a:ext cx="6678" cy="1081"/>
            </a:xfrm>
            <a:prstGeom prst="rect">
              <a:avLst/>
            </a:prstGeom>
            <a:solidFill>
              <a:srgbClr val="C00000"/>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39" name="矩形 17"/>
            <p:cNvSpPr/>
            <p:nvPr/>
          </p:nvSpPr>
          <p:spPr>
            <a:xfrm>
              <a:off x="0" y="9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40" name="矩形 18"/>
            <p:cNvSpPr/>
            <p:nvPr/>
          </p:nvSpPr>
          <p:spPr>
            <a:xfrm>
              <a:off x="5" y="95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41" name="文本框 33"/>
          <p:cNvSpPr/>
          <p:nvPr/>
        </p:nvSpPr>
        <p:spPr>
          <a:xfrm>
            <a:off x="2368550" y="4213225"/>
            <a:ext cx="2654300" cy="506413"/>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5</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、民生福祉达到新水平</a:t>
            </a:r>
            <a:endParaRPr lang="zh-CN" altLang="en-US" dirty="0">
              <a:ea typeface="Arial" panose="020B0604020202020204" pitchFamily="34" charset="0"/>
            </a:endParaRPr>
          </a:p>
        </p:txBody>
      </p:sp>
      <p:grpSp>
        <p:nvGrpSpPr>
          <p:cNvPr id="13342" name="组合 12317"/>
          <p:cNvGrpSpPr/>
          <p:nvPr/>
        </p:nvGrpSpPr>
        <p:grpSpPr>
          <a:xfrm>
            <a:off x="6237288" y="4171950"/>
            <a:ext cx="3325812" cy="574675"/>
            <a:chOff x="0" y="0"/>
            <a:chExt cx="6721" cy="1080"/>
          </a:xfrm>
        </p:grpSpPr>
        <p:sp>
          <p:nvSpPr>
            <p:cNvPr id="13343" name="矩形 29"/>
            <p:cNvSpPr/>
            <p:nvPr/>
          </p:nvSpPr>
          <p:spPr>
            <a:xfrm>
              <a:off x="43" y="0"/>
              <a:ext cx="6678" cy="1081"/>
            </a:xfrm>
            <a:prstGeom prst="rect">
              <a:avLst/>
            </a:prstGeom>
            <a:solidFill>
              <a:srgbClr val="C00000"/>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44" name="矩形 17"/>
            <p:cNvSpPr/>
            <p:nvPr/>
          </p:nvSpPr>
          <p:spPr>
            <a:xfrm>
              <a:off x="0" y="9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3345" name="矩形 18"/>
            <p:cNvSpPr/>
            <p:nvPr/>
          </p:nvSpPr>
          <p:spPr>
            <a:xfrm>
              <a:off x="5" y="957"/>
              <a:ext cx="6675" cy="28"/>
            </a:xfrm>
            <a:prstGeom prst="rect">
              <a:avLst/>
            </a:prstGeom>
            <a:solidFill>
              <a:schemeClr val="bg1"/>
            </a:solidFill>
            <a:ln w="9525">
              <a:noFill/>
            </a:ln>
          </p:spPr>
          <p:txBody>
            <a:bodyPr wrap="square"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3346" name="文本框 33"/>
          <p:cNvSpPr/>
          <p:nvPr/>
        </p:nvSpPr>
        <p:spPr>
          <a:xfrm>
            <a:off x="6378575" y="4171950"/>
            <a:ext cx="3097213" cy="508000"/>
          </a:xfrm>
          <a:prstGeom prst="rect">
            <a:avLst/>
          </a:prstGeom>
          <a:noFill/>
          <a:ln w="9525">
            <a:noFill/>
          </a:ln>
        </p:spPr>
        <p:txBody>
          <a:bodyPr wrap="square" anchor="t">
            <a:spAutoFit/>
          </a:bodyPr>
          <a:p>
            <a:pPr algn="ctr">
              <a:lnSpc>
                <a:spcPct val="150000"/>
              </a:lnSpc>
            </a:pPr>
            <a:r>
              <a:rPr lang="en-US" altLang="x-none" dirty="0">
                <a:solidFill>
                  <a:schemeClr val="bg1"/>
                </a:solidFill>
                <a:latin typeface="微软雅黑" panose="020B0503020204020204" charset="-122"/>
                <a:ea typeface="微软雅黑" panose="020B0503020204020204" charset="-122"/>
                <a:sym typeface="微软雅黑" panose="020B0503020204020204" charset="-122"/>
              </a:rPr>
              <a:t>6</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、国家治理效能得到新提升</a:t>
            </a:r>
            <a:endParaRPr lang="zh-CN" altLang="en-US" dirty="0">
              <a:ea typeface="Arial" panose="020B0604020202020204" pitchFamily="34" charset="0"/>
            </a:endParaRPr>
          </a:p>
        </p:txBody>
      </p:sp>
      <p:sp>
        <p:nvSpPr>
          <p:cNvPr id="13347" name="Freeform: Shape 13"/>
          <p:cNvSpPr/>
          <p:nvPr/>
        </p:nvSpPr>
        <p:spPr>
          <a:xfrm>
            <a:off x="2474913" y="339725"/>
            <a:ext cx="2201862" cy="485775"/>
          </a:xfrm>
          <a:custGeom>
            <a:avLst/>
            <a:gdLst>
              <a:gd name="txL" fmla="*/ 0 w 3852419"/>
              <a:gd name="txT" fmla="*/ 0 h 425302"/>
              <a:gd name="txR" fmla="*/ 3852419 w 3852419"/>
              <a:gd name="txB" fmla="*/ 425302 h 425302"/>
            </a:gdLst>
            <a:ahLst/>
            <a:cxnLst>
              <a:cxn ang="0">
                <a:pos x="7076" y="0"/>
              </a:cxn>
              <a:cxn ang="0">
                <a:pos x="2079421" y="0"/>
              </a:cxn>
              <a:cxn ang="0">
                <a:pos x="2200910" y="243522"/>
              </a:cxn>
              <a:cxn ang="0">
                <a:pos x="2079421" y="487045"/>
              </a:cxn>
              <a:cxn ang="0">
                <a:pos x="7076"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en-US" altLang="zh-CN" sz="2400" b="1" dirty="0">
                <a:solidFill>
                  <a:srgbClr val="FFFFFF"/>
                </a:solidFill>
                <a:latin typeface="微软雅黑" panose="020B0503020204020204" charset="-122"/>
                <a:ea typeface="微软雅黑" panose="020B0503020204020204" charset="-122"/>
              </a:rPr>
              <a:t>6个</a:t>
            </a:r>
            <a:r>
              <a:rPr lang="zh-CN" altLang="en-US" sz="2400" b="1" dirty="0">
                <a:solidFill>
                  <a:srgbClr val="FFFFFF"/>
                </a:solidFill>
                <a:latin typeface="微软雅黑" panose="020B0503020204020204" charset="-122"/>
                <a:ea typeface="微软雅黑" panose="020B0503020204020204" charset="-122"/>
              </a:rPr>
              <a:t>五年</a:t>
            </a:r>
            <a:r>
              <a:rPr lang="en-US" altLang="zh-CN" sz="2400" b="1" dirty="0">
                <a:solidFill>
                  <a:srgbClr val="FFFFFF"/>
                </a:solidFill>
                <a:latin typeface="微软雅黑" panose="020B0503020204020204" charset="-122"/>
                <a:ea typeface="微软雅黑" panose="020B0503020204020204" charset="-122"/>
              </a:rPr>
              <a:t>目标</a:t>
            </a:r>
            <a:endParaRPr lang="en-US" altLang="zh-CN" sz="2400" b="1" dirty="0">
              <a:solidFill>
                <a:srgbClr val="FFFFFF"/>
              </a:solidFill>
              <a:latin typeface="微软雅黑" panose="020B0503020204020204" charset="-122"/>
              <a:ea typeface="微软雅黑" panose="020B0503020204020204" charset="-122"/>
            </a:endParaRPr>
          </a:p>
        </p:txBody>
      </p:sp>
      <p:sp>
        <p:nvSpPr>
          <p:cNvPr id="13348" name="TextBox 37"/>
          <p:cNvSpPr txBox="1"/>
          <p:nvPr/>
        </p:nvSpPr>
        <p:spPr>
          <a:xfrm>
            <a:off x="4616450" y="369888"/>
            <a:ext cx="5445125" cy="455612"/>
          </a:xfrm>
          <a:prstGeom prst="rect">
            <a:avLst/>
          </a:prstGeom>
          <a:noFill/>
          <a:ln w="9525">
            <a:noFill/>
          </a:ln>
        </p:spPr>
        <p:txBody>
          <a:bodyPr wrap="none" anchor="t"/>
          <a:p>
            <a:pPr defTabSz="914400">
              <a:buClr>
                <a:srgbClr val="262626"/>
              </a:buClr>
              <a:buSzPct val="105000"/>
            </a:pPr>
            <a:r>
              <a:rPr lang="en-US" altLang="zh-CN" sz="2000" b="1" dirty="0">
                <a:solidFill>
                  <a:srgbClr val="C00000"/>
                </a:solidFill>
                <a:latin typeface="方正正粗黑简体" charset="-122"/>
                <a:ea typeface="方正正粗黑简体" charset="-122"/>
                <a:sym typeface="Arial" panose="020B0604020202020204" pitchFamily="34" charset="0"/>
              </a:rPr>
              <a:t>“十四五”时期经济社会发展主要目标</a:t>
            </a:r>
            <a:endPar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13349" name="对角圆角矩形 4"/>
          <p:cNvSpPr/>
          <p:nvPr/>
        </p:nvSpPr>
        <p:spPr>
          <a:xfrm>
            <a:off x="1400175" y="352425"/>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13350" name="矩形 5"/>
          <p:cNvSpPr/>
          <p:nvPr/>
        </p:nvSpPr>
        <p:spPr>
          <a:xfrm>
            <a:off x="1555750" y="352425"/>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四</a:t>
            </a:r>
            <a:endParaRPr lang="zh-CN" altLang="en-US" sz="2400"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4338"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4339"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grpSp>
        <p:nvGrpSpPr>
          <p:cNvPr id="14340" name="组合 13315"/>
          <p:cNvGrpSpPr/>
          <p:nvPr/>
        </p:nvGrpSpPr>
        <p:grpSpPr>
          <a:xfrm>
            <a:off x="1371600" y="339725"/>
            <a:ext cx="2957513" cy="471488"/>
            <a:chOff x="0" y="0"/>
            <a:chExt cx="6554" cy="744"/>
          </a:xfrm>
        </p:grpSpPr>
        <p:sp>
          <p:nvSpPr>
            <p:cNvPr id="14341" name="Freeform: Shape 13"/>
            <p:cNvSpPr/>
            <p:nvPr/>
          </p:nvSpPr>
          <p:spPr>
            <a:xfrm>
              <a:off x="1693" y="0"/>
              <a:ext cx="4861" cy="744"/>
            </a:xfrm>
            <a:custGeom>
              <a:avLst/>
              <a:gdLst/>
              <a:ahLst/>
              <a:cxnLst>
                <a:cxn ang="0">
                  <a:pos x="12386" y="0"/>
                </a:cxn>
                <a:cxn ang="0">
                  <a:pos x="3639768" y="0"/>
                </a:cxn>
                <a:cxn ang="0">
                  <a:pos x="3852419" y="212651"/>
                </a:cxn>
                <a:cxn ang="0">
                  <a:pos x="3639768" y="425302"/>
                </a:cxn>
                <a:cxn ang="0">
                  <a:pos x="12386" y="425302"/>
                </a:cxn>
                <a:cxn ang="0">
                  <a:pos x="0" y="424054"/>
                </a:cxn>
                <a:cxn ang="0">
                  <a:pos x="0" y="1249"/>
                </a:cxn>
              </a:cxnLst>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9525">
              <a:noFill/>
            </a:ln>
          </p:spPr>
          <p:txBody>
            <a:bodyPr/>
            <a:p>
              <a:endParaRPr lang="zh-CN" altLang="en-US"/>
            </a:p>
          </p:txBody>
        </p:sp>
        <p:sp>
          <p:nvSpPr>
            <p:cNvPr id="14342" name="TextBox 37"/>
            <p:cNvSpPr/>
            <p:nvPr/>
          </p:nvSpPr>
          <p:spPr>
            <a:xfrm>
              <a:off x="1866" y="24"/>
              <a:ext cx="2831" cy="719"/>
            </a:xfrm>
            <a:prstGeom prst="rect">
              <a:avLst/>
            </a:prstGeom>
            <a:noFill/>
            <a:ln w="9525">
              <a:noFill/>
            </a:ln>
          </p:spPr>
          <p:txBody>
            <a:bodyPr wrap="none" anchor="t"/>
            <a:p>
              <a:pPr>
                <a:buClr>
                  <a:srgbClr val="262626"/>
                </a:buClr>
                <a:buSzPct val="105000"/>
              </a:pPr>
              <a:r>
                <a:rPr lang="en-US" altLang="x-none" sz="2400" b="1" dirty="0">
                  <a:solidFill>
                    <a:schemeClr val="bg1"/>
                  </a:solidFill>
                  <a:latin typeface="微软雅黑" panose="020B0503020204020204" charset="-122"/>
                  <a:ea typeface="微软雅黑" panose="020B0503020204020204" charset="-122"/>
                  <a:sym typeface="微软雅黑" panose="020B0503020204020204" charset="-122"/>
                </a:rPr>
                <a:t>12项重要举措</a:t>
              </a:r>
              <a:endParaRPr lang="zh-CN" altLang="en-US" dirty="0">
                <a:ea typeface="Arial" panose="020B0604020202020204" pitchFamily="34" charset="0"/>
              </a:endParaRPr>
            </a:p>
          </p:txBody>
        </p:sp>
        <p:sp>
          <p:nvSpPr>
            <p:cNvPr id="14343" name="对角圆角矩形 4"/>
            <p:cNvSpPr/>
            <p:nvPr/>
          </p:nvSpPr>
          <p:spPr>
            <a:xfrm>
              <a:off x="0" y="20"/>
              <a:ext cx="1342" cy="724"/>
            </a:xfrm>
            <a:prstGeom prst="rect">
              <a:avLst/>
            </a:prstGeom>
            <a:solidFill>
              <a:srgbClr val="C00000"/>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4344" name="矩形 5"/>
            <p:cNvSpPr/>
            <p:nvPr/>
          </p:nvSpPr>
          <p:spPr>
            <a:xfrm>
              <a:off x="259" y="5"/>
              <a:ext cx="823" cy="72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五</a:t>
              </a:r>
              <a:endParaRPr lang="zh-CN" altLang="en-US" dirty="0">
                <a:ea typeface="Arial" panose="020B0604020202020204" pitchFamily="34" charset="0"/>
              </a:endParaRPr>
            </a:p>
          </p:txBody>
        </p:sp>
      </p:grpSp>
      <p:pic>
        <p:nvPicPr>
          <p:cNvPr id="14345" name="图片 13"/>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sp>
        <p:nvSpPr>
          <p:cNvPr id="14346" name="TextBox 37"/>
          <p:cNvSpPr/>
          <p:nvPr/>
        </p:nvSpPr>
        <p:spPr>
          <a:xfrm>
            <a:off x="4349750" y="369888"/>
            <a:ext cx="5445125" cy="455612"/>
          </a:xfrm>
          <a:prstGeom prst="rect">
            <a:avLst/>
          </a:prstGeom>
          <a:noFill/>
          <a:ln w="9525">
            <a:noFill/>
          </a:ln>
        </p:spPr>
        <p:txBody>
          <a:bodyPr wrap="none" anchor="t"/>
          <a:p>
            <a:pPr>
              <a:buClr>
                <a:srgbClr val="262626"/>
              </a:buClr>
              <a:buSzPct val="105000"/>
            </a:pPr>
            <a:r>
              <a:rPr lang="zh-CN" altLang="en-US" sz="2000" b="1" dirty="0">
                <a:solidFill>
                  <a:srgbClr val="C00000"/>
                </a:solidFill>
                <a:latin typeface="方正正粗黑简体" charset="-122"/>
                <a:ea typeface="方正正粗黑简体" charset="-122"/>
                <a:sym typeface="方正正粗黑简体" charset="-122"/>
              </a:rPr>
              <a:t>全会提出实现</a:t>
            </a:r>
            <a:r>
              <a:rPr lang="en-US" altLang="x-none" sz="2000" b="1" dirty="0">
                <a:solidFill>
                  <a:srgbClr val="C00000"/>
                </a:solidFill>
                <a:latin typeface="方正正粗黑简体" charset="-122"/>
                <a:ea typeface="方正正粗黑简体" charset="-122"/>
                <a:sym typeface="方正正粗黑简体" charset="-122"/>
              </a:rPr>
              <a:t>“十四五”</a:t>
            </a:r>
            <a:r>
              <a:rPr lang="zh-CN" altLang="en-US" sz="2000" b="1" dirty="0">
                <a:solidFill>
                  <a:srgbClr val="C00000"/>
                </a:solidFill>
                <a:latin typeface="方正正粗黑简体" charset="-122"/>
                <a:ea typeface="方正正粗黑简体" charset="-122"/>
                <a:sym typeface="方正正粗黑简体" charset="-122"/>
              </a:rPr>
              <a:t>奋斗目标的</a:t>
            </a:r>
            <a:r>
              <a:rPr lang="en-US" altLang="x-none" sz="2000" b="1" dirty="0">
                <a:solidFill>
                  <a:srgbClr val="C00000"/>
                </a:solidFill>
                <a:latin typeface="方正正粗黑简体" charset="-122"/>
                <a:ea typeface="方正正粗黑简体" charset="-122"/>
                <a:sym typeface="方正正粗黑简体" charset="-122"/>
              </a:rPr>
              <a:t>12</a:t>
            </a:r>
            <a:r>
              <a:rPr lang="zh-CN" altLang="en-US" sz="2000" b="1" dirty="0">
                <a:solidFill>
                  <a:srgbClr val="C00000"/>
                </a:solidFill>
                <a:latin typeface="方正正粗黑简体" charset="-122"/>
                <a:ea typeface="方正正粗黑简体" charset="-122"/>
                <a:sym typeface="方正正粗黑简体" charset="-122"/>
              </a:rPr>
              <a:t>项具体举措</a:t>
            </a:r>
            <a:endParaRPr lang="zh-CN" altLang="en-US" dirty="0">
              <a:ea typeface="Arial" panose="020B0604020202020204" pitchFamily="34" charset="0"/>
            </a:endParaRPr>
          </a:p>
        </p:txBody>
      </p:sp>
      <p:grpSp>
        <p:nvGrpSpPr>
          <p:cNvPr id="14347" name="组合 13322"/>
          <p:cNvGrpSpPr/>
          <p:nvPr/>
        </p:nvGrpSpPr>
        <p:grpSpPr>
          <a:xfrm>
            <a:off x="2108200" y="2062163"/>
            <a:ext cx="5802313" cy="3148012"/>
            <a:chOff x="0" y="0"/>
            <a:chExt cx="9136" cy="4958"/>
          </a:xfrm>
        </p:grpSpPr>
        <p:sp>
          <p:nvSpPr>
            <p:cNvPr id="14348" name="TextBox 154"/>
            <p:cNvSpPr/>
            <p:nvPr/>
          </p:nvSpPr>
          <p:spPr>
            <a:xfrm>
              <a:off x="2396" y="0"/>
              <a:ext cx="6740" cy="556"/>
            </a:xfrm>
            <a:prstGeom prst="rect">
              <a:avLst/>
            </a:prstGeom>
            <a:noFill/>
            <a:ln w="9525">
              <a:noFill/>
            </a:ln>
          </p:spPr>
          <p:txBody>
            <a:bodyPr wrap="none" lIns="359980" tIns="0" rIns="0" bIns="0" anchor="ctr"/>
            <a:p>
              <a:pPr algn="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坚持创新在我国现代化建设全局中的核心地位</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sp>
          <p:nvSpPr>
            <p:cNvPr id="14349" name="TextBox 154"/>
            <p:cNvSpPr/>
            <p:nvPr/>
          </p:nvSpPr>
          <p:spPr>
            <a:xfrm>
              <a:off x="18" y="882"/>
              <a:ext cx="6740"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加快发展现代产业体系，推动经济体系优化升级</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grpSp>
          <p:nvGrpSpPr>
            <p:cNvPr id="14350" name="组合 13325"/>
            <p:cNvGrpSpPr/>
            <p:nvPr/>
          </p:nvGrpSpPr>
          <p:grpSpPr>
            <a:xfrm>
              <a:off x="3" y="2563"/>
              <a:ext cx="6740" cy="820"/>
              <a:chOff x="0" y="0"/>
              <a:chExt cx="6740" cy="820"/>
            </a:xfrm>
          </p:grpSpPr>
          <p:sp>
            <p:nvSpPr>
              <p:cNvPr id="14351" name="TextBox 154"/>
              <p:cNvSpPr/>
              <p:nvPr/>
            </p:nvSpPr>
            <p:spPr>
              <a:xfrm>
                <a:off x="0" y="0"/>
                <a:ext cx="6740"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全面深化改革，构建高水平社会主义市场经济体制</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sp>
            <p:nvSpPr>
              <p:cNvPr id="14352" name="文本框 27"/>
              <p:cNvSpPr/>
              <p:nvPr/>
            </p:nvSpPr>
            <p:spPr>
              <a:xfrm>
                <a:off x="441" y="270"/>
                <a:ext cx="6269" cy="550"/>
              </a:xfrm>
              <a:prstGeom prst="rect">
                <a:avLst/>
              </a:prstGeom>
              <a:noFill/>
              <a:ln w="9525">
                <a:noFill/>
              </a:ln>
            </p:spPr>
            <p:txBody>
              <a:bodyPr wrap="square" anchor="t">
                <a:spAutoFit/>
              </a:bodyPr>
              <a:p>
                <a:pPr algn="just">
                  <a:lnSpc>
                    <a:spcPct val="120000"/>
                  </a:lnSpc>
                </a:pPr>
                <a:r>
                  <a:rPr lang="en-US" altLang="x-none" sz="1400" dirty="0">
                    <a:solidFill>
                      <a:srgbClr val="000000"/>
                    </a:solidFill>
                    <a:latin typeface="微软雅黑" panose="020B0503020204020204" charset="-122"/>
                    <a:ea typeface="微软雅黑" panose="020B0503020204020204" charset="-122"/>
                    <a:sym typeface="微软雅黑" panose="020B0503020204020204" charset="-122"/>
                  </a:rPr>
                  <a:t>     </a:t>
                </a:r>
                <a:endParaRPr lang="zh-CN" altLang="en-US" dirty="0">
                  <a:ea typeface="Arial" panose="020B0604020202020204" pitchFamily="34" charset="0"/>
                </a:endParaRPr>
              </a:p>
            </p:txBody>
          </p:sp>
        </p:grpSp>
        <p:sp>
          <p:nvSpPr>
            <p:cNvPr id="14353" name="TextBox 154"/>
            <p:cNvSpPr/>
            <p:nvPr/>
          </p:nvSpPr>
          <p:spPr>
            <a:xfrm>
              <a:off x="0" y="1727"/>
              <a:ext cx="7408"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形成强大国内市场构建新发展格局</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sp>
          <p:nvSpPr>
            <p:cNvPr id="14354" name="TextBox 154"/>
            <p:cNvSpPr/>
            <p:nvPr/>
          </p:nvSpPr>
          <p:spPr>
            <a:xfrm>
              <a:off x="1171" y="3471"/>
              <a:ext cx="6740" cy="556"/>
            </a:xfrm>
            <a:prstGeom prst="rect">
              <a:avLst/>
            </a:prstGeom>
            <a:noFill/>
            <a:ln w="9525">
              <a:noFill/>
            </a:ln>
          </p:spPr>
          <p:txBody>
            <a:bodyPr wrap="none" lIns="359980" tIns="0" rIns="0" bIns="0" anchor="ctr"/>
            <a:p>
              <a:pPr algn="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优先发展农业农村，全面推进乡村振兴</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sp>
          <p:nvSpPr>
            <p:cNvPr id="14355" name="TextBox 154"/>
            <p:cNvSpPr/>
            <p:nvPr/>
          </p:nvSpPr>
          <p:spPr>
            <a:xfrm>
              <a:off x="1" y="4402"/>
              <a:ext cx="7742"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黑体" panose="02010609060101010101" charset="-122"/>
                </a:rPr>
                <a:t>  优化国土空间布局，推进区域协调发展和新型城镇化</a:t>
              </a:r>
              <a:endParaRPr lang="zh-CN" altLang="en-US" sz="2000" b="1" dirty="0">
                <a:solidFill>
                  <a:srgbClr val="C00000"/>
                </a:solidFill>
                <a:latin typeface="微软雅黑" panose="020B0503020204020204" charset="-122"/>
                <a:ea typeface="微软雅黑" panose="020B0503020204020204" charset="-122"/>
                <a:sym typeface="黑体" panose="02010609060101010101" charset="-122"/>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5362"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5363"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15364" name="图片 13"/>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grpSp>
        <p:nvGrpSpPr>
          <p:cNvPr id="15365" name="组合 14340"/>
          <p:cNvGrpSpPr/>
          <p:nvPr/>
        </p:nvGrpSpPr>
        <p:grpSpPr>
          <a:xfrm>
            <a:off x="2343150" y="2041525"/>
            <a:ext cx="6562725" cy="3375025"/>
            <a:chOff x="0" y="0"/>
            <a:chExt cx="10334" cy="5315"/>
          </a:xfrm>
        </p:grpSpPr>
        <p:sp>
          <p:nvSpPr>
            <p:cNvPr id="15366" name="TextBox 154"/>
            <p:cNvSpPr/>
            <p:nvPr/>
          </p:nvSpPr>
          <p:spPr>
            <a:xfrm>
              <a:off x="22" y="2838"/>
              <a:ext cx="6740"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改善人民生活品质，提高社会建设水平</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5367" name="TextBox 154"/>
            <p:cNvSpPr/>
            <p:nvPr/>
          </p:nvSpPr>
          <p:spPr>
            <a:xfrm>
              <a:off x="1979" y="3801"/>
              <a:ext cx="6740" cy="556"/>
            </a:xfrm>
            <a:prstGeom prst="rect">
              <a:avLst/>
            </a:prstGeom>
            <a:noFill/>
            <a:ln w="9525">
              <a:noFill/>
            </a:ln>
          </p:spPr>
          <p:txBody>
            <a:bodyPr wrap="none" lIns="359980" tIns="0" rIns="0" bIns="0" anchor="ctr"/>
            <a:p>
              <a:pPr algn="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统筹发展和安全，建设更高水平的平安中国</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5368" name="TextBox 154"/>
            <p:cNvSpPr/>
            <p:nvPr/>
          </p:nvSpPr>
          <p:spPr>
            <a:xfrm>
              <a:off x="0" y="4759"/>
              <a:ext cx="6740"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加快国防和军队现代化，实现富国和强军相统一</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5369" name="TextBox 154"/>
            <p:cNvSpPr/>
            <p:nvPr/>
          </p:nvSpPr>
          <p:spPr>
            <a:xfrm>
              <a:off x="3594" y="0"/>
              <a:ext cx="6740" cy="556"/>
            </a:xfrm>
            <a:prstGeom prst="rect">
              <a:avLst/>
            </a:prstGeom>
            <a:noFill/>
            <a:ln w="9525">
              <a:noFill/>
            </a:ln>
          </p:spPr>
          <p:txBody>
            <a:bodyPr wrap="none" lIns="359980" tIns="0" rIns="0" bIns="0" anchor="ctr"/>
            <a:p>
              <a:pPr algn="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繁荣发展文化事业和文化产业，提高国家文化软实力</a:t>
              </a:r>
              <a:endParaRPr lang="zh-CN" altLang="en-US" sz="2000" dirty="0">
                <a:ea typeface="Arial" panose="020B0604020202020204" pitchFamily="34" charset="0"/>
              </a:endParaRPr>
            </a:p>
          </p:txBody>
        </p:sp>
        <p:sp>
          <p:nvSpPr>
            <p:cNvPr id="15370" name="TextBox 154"/>
            <p:cNvSpPr/>
            <p:nvPr/>
          </p:nvSpPr>
          <p:spPr>
            <a:xfrm>
              <a:off x="27" y="905"/>
              <a:ext cx="6740" cy="556"/>
            </a:xfrm>
            <a:prstGeom prst="rect">
              <a:avLst/>
            </a:prstGeom>
            <a:noFill/>
            <a:ln w="9525">
              <a:noFill/>
            </a:ln>
          </p:spPr>
          <p:txBody>
            <a:bodyPr wrap="none" lIns="359980" tIns="0" rIns="0" bIns="0" anchor="ctr"/>
            <a:p>
              <a:pP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推动绿色发展促进人与自然和谐共生</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15371" name="TextBox 154"/>
            <p:cNvSpPr/>
            <p:nvPr/>
          </p:nvSpPr>
          <p:spPr>
            <a:xfrm>
              <a:off x="1979" y="1866"/>
              <a:ext cx="6740" cy="556"/>
            </a:xfrm>
            <a:prstGeom prst="rect">
              <a:avLst/>
            </a:prstGeom>
            <a:noFill/>
            <a:ln w="9525">
              <a:noFill/>
            </a:ln>
          </p:spPr>
          <p:txBody>
            <a:bodyPr wrap="none" lIns="359980" tIns="0" rIns="0" bIns="0" anchor="ctr"/>
            <a:p>
              <a:pPr algn="r">
                <a:buFont typeface="Wingdings" panose="05000000000000000000" pitchFamily="2" charset="2"/>
                <a:buChar char="l"/>
              </a:pPr>
              <a:r>
                <a:rPr lang="zh-CN" altLang="en-US" sz="2000" b="1" dirty="0">
                  <a:solidFill>
                    <a:srgbClr val="C00000"/>
                  </a:solidFill>
                  <a:latin typeface="微软雅黑" panose="020B0503020204020204" charset="-122"/>
                  <a:ea typeface="微软雅黑" panose="020B0503020204020204" charset="-122"/>
                  <a:sym typeface="微软雅黑" panose="020B0503020204020204" charset="-122"/>
                </a:rPr>
                <a:t>  实行高水平对外开放，开拓合作共赢新局面</a:t>
              </a:r>
              <a:endParaRPr lang="zh-CN" altLang="en-US" sz="2000" b="1" dirty="0">
                <a:solidFill>
                  <a:srgbClr val="C00000"/>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21" name="组合 29697"/>
          <p:cNvGrpSpPr/>
          <p:nvPr/>
        </p:nvGrpSpPr>
        <p:grpSpPr>
          <a:xfrm>
            <a:off x="7107238" y="1268413"/>
            <a:ext cx="947737" cy="117475"/>
            <a:chOff x="0" y="0"/>
            <a:chExt cx="947667" cy="117672"/>
          </a:xfrm>
        </p:grpSpPr>
        <p:sp>
          <p:nvSpPr>
            <p:cNvPr id="30722" name="直接连接符 28"/>
            <p:cNvSpPr/>
            <p:nvPr/>
          </p:nvSpPr>
          <p:spPr>
            <a:xfrm>
              <a:off x="117673" y="58836"/>
              <a:ext cx="829994" cy="1"/>
            </a:xfrm>
            <a:prstGeom prst="line">
              <a:avLst/>
            </a:prstGeom>
            <a:ln w="6350" cap="flat" cmpd="sng">
              <a:solidFill>
                <a:srgbClr val="C00000"/>
              </a:solidFill>
              <a:prstDash val="solid"/>
              <a:round/>
              <a:headEnd type="none" w="med" len="med"/>
              <a:tailEnd type="none" w="med" len="med"/>
            </a:ln>
          </p:spPr>
        </p:sp>
        <p:sp>
          <p:nvSpPr>
            <p:cNvPr id="30723" name="椭圆 2"/>
            <p:cNvSpPr/>
            <p:nvPr/>
          </p:nvSpPr>
          <p:spPr>
            <a:xfrm>
              <a:off x="0" y="0"/>
              <a:ext cx="117672" cy="117672"/>
            </a:xfrm>
            <a:prstGeom prst="ellipse">
              <a:avLst/>
            </a:prstGeom>
            <a:solidFill>
              <a:schemeClr val="accent2"/>
            </a:solidFill>
            <a:ln w="12700" cap="flat" cmpd="sng">
              <a:solidFill>
                <a:schemeClr val="bg1"/>
              </a:solidFill>
              <a:prstDash val="solid"/>
              <a:round/>
              <a:headEnd type="none" w="med" len="med"/>
              <a:tailEnd type="none" w="med" len="med"/>
            </a:ln>
          </p:spPr>
          <p:txBody>
            <a:bodyPr wrap="square" anchor="ctr"/>
            <a:p>
              <a:pPr algn="ctr"/>
              <a:endParaRPr lang="zh-CN" altLang="en-US" sz="4000" b="1">
                <a:solidFill>
                  <a:srgbClr val="FFFFFF"/>
                </a:solidFill>
                <a:latin typeface="字魂35号-经典雅黑" pitchFamily="2" charset="-122"/>
                <a:ea typeface="字魂35号-经典雅黑" pitchFamily="2" charset="-122"/>
                <a:sym typeface="字魂35号-经典雅黑" pitchFamily="2" charset="-122"/>
              </a:endParaRPr>
            </a:p>
          </p:txBody>
        </p:sp>
      </p:grpSp>
      <p:grpSp>
        <p:nvGrpSpPr>
          <p:cNvPr id="30724" name="组合 29700"/>
          <p:cNvGrpSpPr/>
          <p:nvPr/>
        </p:nvGrpSpPr>
        <p:grpSpPr>
          <a:xfrm>
            <a:off x="4137025" y="1268413"/>
            <a:ext cx="946150" cy="117475"/>
            <a:chOff x="0" y="0"/>
            <a:chExt cx="947666" cy="117672"/>
          </a:xfrm>
        </p:grpSpPr>
        <p:sp>
          <p:nvSpPr>
            <p:cNvPr id="30725" name="直接连接符 29"/>
            <p:cNvSpPr/>
            <p:nvPr/>
          </p:nvSpPr>
          <p:spPr>
            <a:xfrm>
              <a:off x="0" y="58836"/>
              <a:ext cx="829994" cy="1"/>
            </a:xfrm>
            <a:prstGeom prst="line">
              <a:avLst/>
            </a:prstGeom>
            <a:ln w="6350" cap="flat" cmpd="sng">
              <a:solidFill>
                <a:srgbClr val="C00000"/>
              </a:solidFill>
              <a:prstDash val="solid"/>
              <a:round/>
              <a:headEnd type="none" w="med" len="med"/>
              <a:tailEnd type="none" w="med" len="med"/>
            </a:ln>
          </p:spPr>
        </p:sp>
        <p:sp>
          <p:nvSpPr>
            <p:cNvPr id="30726" name="椭圆 30"/>
            <p:cNvSpPr/>
            <p:nvPr/>
          </p:nvSpPr>
          <p:spPr>
            <a:xfrm>
              <a:off x="829994" y="0"/>
              <a:ext cx="117672" cy="117672"/>
            </a:xfrm>
            <a:prstGeom prst="ellipse">
              <a:avLst/>
            </a:prstGeom>
            <a:solidFill>
              <a:schemeClr val="accent1"/>
            </a:solidFill>
            <a:ln w="12700" cap="flat" cmpd="sng">
              <a:solidFill>
                <a:schemeClr val="bg1"/>
              </a:solidFill>
              <a:prstDash val="solid"/>
              <a:round/>
              <a:headEnd type="none" w="med" len="med"/>
              <a:tailEnd type="none" w="med" len="med"/>
            </a:ln>
          </p:spPr>
          <p:txBody>
            <a:bodyPr wrap="square" anchor="ctr"/>
            <a:p>
              <a:pPr algn="ctr"/>
              <a:endParaRPr lang="zh-CN" altLang="en-US" sz="4000" b="1">
                <a:solidFill>
                  <a:srgbClr val="FFFFFF"/>
                </a:solidFill>
                <a:latin typeface="字魂35号-经典雅黑" pitchFamily="2" charset="-122"/>
                <a:ea typeface="字魂35号-经典雅黑" pitchFamily="2" charset="-122"/>
                <a:sym typeface="字魂35号-经典雅黑" pitchFamily="2" charset="-122"/>
              </a:endParaRPr>
            </a:p>
          </p:txBody>
        </p:sp>
      </p:grpSp>
      <p:sp>
        <p:nvSpPr>
          <p:cNvPr id="30727" name="文本框 1"/>
          <p:cNvSpPr/>
          <p:nvPr/>
        </p:nvSpPr>
        <p:spPr>
          <a:xfrm>
            <a:off x="2185670" y="2479675"/>
            <a:ext cx="8107680" cy="1568450"/>
          </a:xfrm>
          <a:prstGeom prst="rect">
            <a:avLst/>
          </a:prstGeom>
          <a:noFill/>
          <a:ln w="9525">
            <a:noFill/>
          </a:ln>
        </p:spPr>
        <p:txBody>
          <a:bodyPr wrap="none" anchor="t">
            <a:spAutoFit/>
          </a:bodyPr>
          <a:p>
            <a:pPr algn="l"/>
            <a:r>
              <a:rPr lang="zh-CN" altLang="en-US" sz="4800" b="1" dirty="0">
                <a:solidFill>
                  <a:srgbClr val="E70000"/>
                </a:solidFill>
                <a:latin typeface="微软雅黑" panose="020B0503020204020204" charset="-122"/>
                <a:ea typeface="微软雅黑" panose="020B0503020204020204" charset="-122"/>
                <a:cs typeface="+mn-ea"/>
                <a:sym typeface="黑体" panose="02010609060101010101" charset="-122"/>
              </a:rPr>
              <a:t>我市</a:t>
            </a:r>
            <a:r>
              <a:rPr lang="zh-CN" altLang="en-US" sz="4800" b="1" dirty="0">
                <a:solidFill>
                  <a:srgbClr val="E70000"/>
                </a:solidFill>
                <a:latin typeface="微软雅黑" panose="020B0503020204020204" charset="-122"/>
                <a:ea typeface="微软雅黑" panose="020B0503020204020204" charset="-122"/>
                <a:cs typeface="+mn-ea"/>
                <a:sym typeface="Arial" panose="020B0604020202020204" pitchFamily="34" charset="0"/>
              </a:rPr>
              <a:t>“</a:t>
            </a:r>
            <a:r>
              <a:rPr lang="zh-CN" altLang="en-US" sz="4800" b="1" dirty="0">
                <a:solidFill>
                  <a:srgbClr val="E70000"/>
                </a:solidFill>
                <a:latin typeface="微软雅黑" panose="020B0503020204020204" charset="-122"/>
                <a:ea typeface="微软雅黑" panose="020B0503020204020204" charset="-122"/>
                <a:cs typeface="+mn-ea"/>
                <a:sym typeface="黑体" panose="02010609060101010101" charset="-122"/>
              </a:rPr>
              <a:t>十四五</a:t>
            </a:r>
            <a:r>
              <a:rPr lang="zh-CN" altLang="en-US" sz="4800" b="1" dirty="0">
                <a:solidFill>
                  <a:srgbClr val="E70000"/>
                </a:solidFill>
                <a:latin typeface="微软雅黑" panose="020B0503020204020204" charset="-122"/>
                <a:ea typeface="微软雅黑" panose="020B0503020204020204" charset="-122"/>
                <a:cs typeface="+mn-ea"/>
                <a:sym typeface="Arial" panose="020B0604020202020204" pitchFamily="34" charset="0"/>
              </a:rPr>
              <a:t>”</a:t>
            </a:r>
            <a:r>
              <a:rPr lang="zh-CN" altLang="en-US" sz="4800" b="1" dirty="0">
                <a:solidFill>
                  <a:srgbClr val="E70000"/>
                </a:solidFill>
                <a:latin typeface="微软雅黑" panose="020B0503020204020204" charset="-122"/>
                <a:ea typeface="微软雅黑" panose="020B0503020204020204" charset="-122"/>
                <a:cs typeface="+mn-ea"/>
                <a:sym typeface="黑体" panose="02010609060101010101" charset="-122"/>
              </a:rPr>
              <a:t>发展总体思路</a:t>
            </a:r>
            <a:endParaRPr lang="zh-CN" altLang="en-US" sz="4800" b="1" dirty="0">
              <a:solidFill>
                <a:srgbClr val="E70000"/>
              </a:solidFill>
              <a:latin typeface="微软雅黑" panose="020B0503020204020204" charset="-122"/>
              <a:ea typeface="微软雅黑" panose="020B0503020204020204" charset="-122"/>
              <a:sym typeface="微软雅黑" panose="020B0503020204020204" charset="-122"/>
            </a:endParaRPr>
          </a:p>
          <a:p>
            <a:endParaRPr lang="zh-CN" altLang="en-US" sz="4800" b="1" dirty="0">
              <a:solidFill>
                <a:srgbClr val="E70000"/>
              </a:solidFill>
              <a:latin typeface="微软雅黑" panose="020B0503020204020204" charset="-122"/>
              <a:ea typeface="微软雅黑" panose="020B0503020204020204" charset="-122"/>
              <a:sym typeface="微软雅黑" panose="020B0503020204020204" charset="-122"/>
            </a:endParaRPr>
          </a:p>
        </p:txBody>
      </p:sp>
      <p:grpSp>
        <p:nvGrpSpPr>
          <p:cNvPr id="30728" name="组合 29704"/>
          <p:cNvGrpSpPr/>
          <p:nvPr/>
        </p:nvGrpSpPr>
        <p:grpSpPr>
          <a:xfrm>
            <a:off x="5446713" y="873125"/>
            <a:ext cx="2033587" cy="1295400"/>
            <a:chOff x="220" y="0"/>
            <a:chExt cx="2401" cy="1531"/>
          </a:xfrm>
        </p:grpSpPr>
        <p:sp>
          <p:nvSpPr>
            <p:cNvPr id="30729" name="椭圆 19"/>
            <p:cNvSpPr/>
            <p:nvPr/>
          </p:nvSpPr>
          <p:spPr>
            <a:xfrm>
              <a:off x="220" y="0"/>
              <a:ext cx="1531" cy="1531"/>
            </a:xfrm>
            <a:prstGeom prst="ellipse">
              <a:avLst/>
            </a:prstGeom>
            <a:solidFill>
              <a:srgbClr val="BBD6EE">
                <a:alpha val="50000"/>
              </a:srgbClr>
            </a:solidFill>
            <a:ln w="9525">
              <a:noFill/>
            </a:ln>
          </p:spPr>
          <p:txBody>
            <a:bodyPr anchor="ctr"/>
            <a:p>
              <a:pPr algn="ctr"/>
              <a:endParaRPr lang="zh-CN" altLang="en-US" sz="2400">
                <a:solidFill>
                  <a:srgbClr val="FFFFFF"/>
                </a:solidFill>
                <a:latin typeface="思源黑体 CN Medium" pitchFamily="2" charset="-122"/>
                <a:ea typeface="思源黑体 CN Medium" pitchFamily="2" charset="-122"/>
                <a:sym typeface="思源黑体 CN Medium" pitchFamily="2" charset="-122"/>
              </a:endParaRPr>
            </a:p>
          </p:txBody>
        </p:sp>
        <p:sp>
          <p:nvSpPr>
            <p:cNvPr id="30730" name="椭圆 20"/>
            <p:cNvSpPr/>
            <p:nvPr/>
          </p:nvSpPr>
          <p:spPr>
            <a:xfrm>
              <a:off x="367" y="142"/>
              <a:ext cx="1247" cy="1247"/>
            </a:xfrm>
            <a:prstGeom prst="ellipse">
              <a:avLst/>
            </a:prstGeom>
            <a:solidFill>
              <a:srgbClr val="DD0000"/>
            </a:solidFill>
            <a:ln w="9525">
              <a:noFill/>
            </a:ln>
          </p:spPr>
          <p:txBody>
            <a:bodyPr anchor="ctr"/>
            <a:p>
              <a:pPr algn="ctr"/>
              <a:endParaRPr lang="zh-CN" altLang="en-US" sz="2400">
                <a:solidFill>
                  <a:srgbClr val="FFFFFF"/>
                </a:solidFill>
                <a:latin typeface="思源黑体 CN Medium" pitchFamily="2" charset="-122"/>
                <a:ea typeface="思源黑体 CN Medium" pitchFamily="2" charset="-122"/>
                <a:sym typeface="思源黑体 CN Medium" pitchFamily="2" charset="-122"/>
              </a:endParaRPr>
            </a:p>
          </p:txBody>
        </p:sp>
        <p:sp>
          <p:nvSpPr>
            <p:cNvPr id="30731" name="TextBox 14"/>
            <p:cNvSpPr/>
            <p:nvPr/>
          </p:nvSpPr>
          <p:spPr>
            <a:xfrm>
              <a:off x="638" y="279"/>
              <a:ext cx="1983" cy="1020"/>
            </a:xfrm>
            <a:prstGeom prst="rect">
              <a:avLst/>
            </a:prstGeom>
            <a:noFill/>
            <a:ln w="9525">
              <a:noFill/>
            </a:ln>
          </p:spPr>
          <p:txBody>
            <a:bodyPr wrap="square" lIns="125694" tIns="62846" rIns="125694" bIns="62846" anchor="t">
              <a:spAutoFit/>
            </a:bodyPr>
            <a:p>
              <a:r>
                <a:rPr lang="en-US" sz="4800" dirty="0">
                  <a:solidFill>
                    <a:srgbClr val="FFFFFF"/>
                  </a:solidFill>
                  <a:latin typeface="思源黑体 CN Medium" pitchFamily="2" charset="-122"/>
                  <a:ea typeface="思源黑体 CN Medium" pitchFamily="2" charset="-122"/>
                  <a:sym typeface="思源黑体 CN Medium" pitchFamily="2" charset="-122"/>
                </a:rPr>
                <a:t>2</a:t>
              </a:r>
              <a:endParaRPr lang="en-US" dirty="0">
                <a:ea typeface="Arial" panose="020B0604020202020204" pitchFamily="34" charset="0"/>
              </a:endParaRPr>
            </a:p>
          </p:txBody>
        </p:sp>
      </p:grpSp>
      <p:pic>
        <p:nvPicPr>
          <p:cNvPr id="30732" name="图片 34"/>
          <p:cNvPicPr>
            <a:picLocks noChangeAspect="1"/>
          </p:cNvPicPr>
          <p:nvPr/>
        </p:nvPicPr>
        <p:blipFill>
          <a:blip r:embed="rId1"/>
          <a:stretch>
            <a:fillRect/>
          </a:stretch>
        </p:blipFill>
        <p:spPr>
          <a:xfrm>
            <a:off x="3709988" y="3255963"/>
            <a:ext cx="4760912" cy="763587"/>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1746"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1747"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1748" name="矩形 7"/>
          <p:cNvSpPr/>
          <p:nvPr/>
        </p:nvSpPr>
        <p:spPr>
          <a:xfrm>
            <a:off x="679450" y="11620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一</a:t>
            </a:r>
            <a:endParaRPr lang="zh-CN" altLang="en-US" dirty="0">
              <a:ea typeface="Arial" panose="020B0604020202020204" pitchFamily="34" charset="0"/>
            </a:endParaRPr>
          </a:p>
        </p:txBody>
      </p:sp>
      <p:sp>
        <p:nvSpPr>
          <p:cNvPr id="31749" name="文本框 13"/>
          <p:cNvSpPr/>
          <p:nvPr/>
        </p:nvSpPr>
        <p:spPr>
          <a:xfrm>
            <a:off x="549275" y="1512888"/>
            <a:ext cx="4186238" cy="3046412"/>
          </a:xfrm>
          <a:prstGeom prst="rect">
            <a:avLst/>
          </a:prstGeom>
          <a:noFill/>
          <a:ln w="9525">
            <a:noFill/>
          </a:ln>
        </p:spPr>
        <p:txBody>
          <a:bodyPr wrap="square" anchor="t">
            <a:spAutoFit/>
          </a:bodyPr>
          <a:p>
            <a:pPr algn="just">
              <a:lnSpc>
                <a:spcPct val="150000"/>
              </a:lnSpc>
              <a:spcBef>
                <a:spcPts val="1000"/>
              </a:spcBef>
            </a:pPr>
            <a:r>
              <a:rPr lang="en-US" altLang="x-none" sz="2000" dirty="0">
                <a:latin typeface="微软雅黑" panose="020B0503020204020204" charset="-122"/>
                <a:ea typeface="微软雅黑" panose="020B0503020204020204" charset="-122"/>
                <a:sym typeface="微软雅黑" panose="020B0503020204020204" charset="-122"/>
              </a:rPr>
              <a:t>    </a:t>
            </a:r>
            <a:r>
              <a:rPr lang="en-US" altLang="x-none" dirty="0">
                <a:latin typeface="微软雅黑" panose="020B0503020204020204" charset="-122"/>
                <a:ea typeface="微软雅黑" panose="020B0503020204020204" charset="-122"/>
                <a:sym typeface="微软雅黑" panose="020B0503020204020204" charset="-122"/>
              </a:rPr>
              <a:t> </a:t>
            </a:r>
            <a:r>
              <a:rPr lang="zh-CN" altLang="en-US" dirty="0">
                <a:latin typeface="微软雅黑" panose="020B0503020204020204" charset="-122"/>
                <a:ea typeface="微软雅黑" panose="020B0503020204020204" charset="-122"/>
                <a:sym typeface="微软雅黑" panose="020B0503020204020204" charset="-122"/>
              </a:rPr>
              <a:t>按照国家和省规划体系，根据市委市政府决策部署，</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今年年初，我局牵头起草了《揭阳市</a:t>
            </a:r>
            <a:r>
              <a:rPr lang="en-US" altLang="x-none" dirty="0">
                <a:solidFill>
                  <a:srgbClr val="000000"/>
                </a:solidFill>
                <a:latin typeface="微软雅黑" panose="020B0503020204020204" charset="-122"/>
                <a:ea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十四五</a:t>
            </a:r>
            <a:r>
              <a:rPr lang="en-US" altLang="x-none" dirty="0">
                <a:solidFill>
                  <a:srgbClr val="000000"/>
                </a:solidFill>
                <a:latin typeface="微软雅黑" panose="020B0503020204020204" charset="-122"/>
                <a:ea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规划编制工作方案》，梳理各行业各领域</a:t>
            </a:r>
            <a:r>
              <a:rPr lang="zh-CN" altLang="en-US" dirty="0">
                <a:solidFill>
                  <a:srgbClr val="C00000"/>
                </a:solidFill>
                <a:latin typeface="微软雅黑" panose="020B0503020204020204" charset="-122"/>
                <a:ea typeface="微软雅黑" panose="020B0503020204020204" charset="-122"/>
                <a:sym typeface="微软雅黑" panose="020B0503020204020204" charset="-122"/>
              </a:rPr>
              <a:t>专项规划共</a:t>
            </a:r>
            <a:r>
              <a:rPr lang="en-US" altLang="x-none" dirty="0">
                <a:solidFill>
                  <a:srgbClr val="C00000"/>
                </a:solidFill>
                <a:latin typeface="微软雅黑" panose="020B0503020204020204" charset="-122"/>
                <a:ea typeface="微软雅黑" panose="020B0503020204020204" charset="-122"/>
                <a:sym typeface="微软雅黑" panose="020B0503020204020204" charset="-122"/>
              </a:rPr>
              <a:t>32</a:t>
            </a:r>
            <a:r>
              <a:rPr lang="zh-CN" altLang="en-US" dirty="0">
                <a:solidFill>
                  <a:srgbClr val="C00000"/>
                </a:solidFill>
                <a:latin typeface="微软雅黑" panose="020B0503020204020204" charset="-122"/>
                <a:ea typeface="微软雅黑" panose="020B0503020204020204" charset="-122"/>
                <a:sym typeface="微软雅黑" panose="020B0503020204020204" charset="-122"/>
              </a:rPr>
              <a:t>项</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，其中</a:t>
            </a:r>
            <a:r>
              <a:rPr lang="zh-CN" altLang="en-US" dirty="0">
                <a:solidFill>
                  <a:srgbClr val="C00000"/>
                </a:solidFill>
                <a:latin typeface="微软雅黑" panose="020B0503020204020204" charset="-122"/>
                <a:ea typeface="微软雅黑" panose="020B0503020204020204" charset="-122"/>
                <a:sym typeface="微软雅黑" panose="020B0503020204020204" charset="-122"/>
              </a:rPr>
              <a:t>重点专项规划</a:t>
            </a:r>
            <a:r>
              <a:rPr lang="en-US" altLang="x-none" dirty="0">
                <a:solidFill>
                  <a:srgbClr val="C00000"/>
                </a:solidFill>
                <a:latin typeface="微软雅黑" panose="020B0503020204020204" charset="-122"/>
                <a:ea typeface="微软雅黑" panose="020B0503020204020204" charset="-122"/>
                <a:sym typeface="微软雅黑" panose="020B0503020204020204" charset="-122"/>
              </a:rPr>
              <a:t>25</a:t>
            </a:r>
            <a:r>
              <a:rPr lang="zh-CN" altLang="en-US" dirty="0">
                <a:solidFill>
                  <a:srgbClr val="C00000"/>
                </a:solidFill>
                <a:latin typeface="微软雅黑" panose="020B0503020204020204" charset="-122"/>
                <a:ea typeface="微软雅黑" panose="020B0503020204020204" charset="-122"/>
                <a:sym typeface="微软雅黑" panose="020B0503020204020204" charset="-122"/>
              </a:rPr>
              <a:t>项</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，与市规划纲要、国土空间规划一起构成我市</a:t>
            </a:r>
            <a:r>
              <a:rPr lang="en-US" altLang="x-none" dirty="0">
                <a:solidFill>
                  <a:srgbClr val="000000"/>
                </a:solidFill>
                <a:latin typeface="微软雅黑" panose="020B0503020204020204" charset="-122"/>
                <a:ea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十四五</a:t>
            </a:r>
            <a:r>
              <a:rPr lang="en-US" altLang="x-none" dirty="0">
                <a:solidFill>
                  <a:srgbClr val="000000"/>
                </a:solidFill>
                <a:latin typeface="微软雅黑" panose="020B0503020204020204" charset="-122"/>
                <a:ea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ea typeface="微软雅黑" panose="020B0503020204020204" charset="-122"/>
                <a:sym typeface="微软雅黑" panose="020B0503020204020204" charset="-122"/>
              </a:rPr>
              <a:t>规划体系。</a:t>
            </a:r>
            <a:endParaRPr lang="zh-CN" altLang="en-US" dirty="0">
              <a:ea typeface="Arial" panose="020B0604020202020204" pitchFamily="34" charset="0"/>
            </a:endParaRPr>
          </a:p>
        </p:txBody>
      </p:sp>
      <p:pic>
        <p:nvPicPr>
          <p:cNvPr id="31750" name="图片 12"/>
          <p:cNvPicPr>
            <a:picLocks noChangeAspect="1"/>
          </p:cNvPicPr>
          <p:nvPr/>
        </p:nvPicPr>
        <p:blipFill>
          <a:blip r:embed="rId3"/>
          <a:stretch>
            <a:fillRect/>
          </a:stretch>
        </p:blipFill>
        <p:spPr>
          <a:xfrm>
            <a:off x="4993005" y="1161733"/>
            <a:ext cx="2752725" cy="3468687"/>
          </a:xfrm>
          <a:prstGeom prst="rect">
            <a:avLst/>
          </a:prstGeom>
          <a:noFill/>
          <a:ln w="12700" cap="flat" cmpd="sng">
            <a:solidFill>
              <a:srgbClr val="42719B"/>
            </a:solidFill>
            <a:prstDash val="solid"/>
            <a:miter/>
            <a:headEnd type="none" w="med" len="med"/>
            <a:tailEnd type="none" w="med" len="med"/>
          </a:ln>
        </p:spPr>
      </p:pic>
      <p:sp>
        <p:nvSpPr>
          <p:cNvPr id="31764" name="文本框 32"/>
          <p:cNvSpPr/>
          <p:nvPr/>
        </p:nvSpPr>
        <p:spPr>
          <a:xfrm>
            <a:off x="552450" y="5037138"/>
            <a:ext cx="10888663" cy="1465262"/>
          </a:xfrm>
          <a:prstGeom prst="rect">
            <a:avLst/>
          </a:prstGeom>
          <a:noFill/>
          <a:ln w="9525">
            <a:noFill/>
          </a:ln>
        </p:spPr>
        <p:txBody>
          <a:bodyPr wrap="square" anchor="t">
            <a:spAutoFit/>
          </a:bodyPr>
          <a:p>
            <a:pPr algn="just">
              <a:lnSpc>
                <a:spcPct val="150000"/>
              </a:lnSpc>
              <a:spcBef>
                <a:spcPts val="1000"/>
              </a:spcBef>
            </a:pPr>
            <a:r>
              <a:rPr lang="zh-CN" altLang="en-US" dirty="0">
                <a:solidFill>
                  <a:srgbClr val="000000"/>
                </a:solidFill>
                <a:latin typeface="微软雅黑" panose="020B0503020204020204" charset="-122"/>
                <a:ea typeface="微软雅黑" panose="020B0503020204020204" charset="-122"/>
                <a:sym typeface="微软雅黑" panose="020B0503020204020204" charset="-122"/>
              </a:rPr>
              <a:t>      我市“十四五”规划体系包括市国民经济和社会发展规划纲要（简称规划纲要）、市级专项规划、空间规划，以及县级规划，其中规划纲要是我市经济社会发展的宏伟蓝图和行动纲领。</a:t>
            </a:r>
            <a:endParaRPr lang="zh-CN" altLang="en-US" dirty="0">
              <a:solidFill>
                <a:srgbClr val="000000"/>
              </a:solidFill>
              <a:latin typeface="微软雅黑" panose="020B0503020204020204" charset="-122"/>
              <a:ea typeface="微软雅黑" panose="020B0503020204020204" charset="-122"/>
              <a:sym typeface="微软雅黑" panose="020B0503020204020204" charset="-122"/>
            </a:endParaRPr>
          </a:p>
          <a:p>
            <a:pPr algn="just">
              <a:lnSpc>
                <a:spcPct val="150000"/>
              </a:lnSpc>
              <a:spcBef>
                <a:spcPts val="1000"/>
              </a:spcBef>
            </a:pPr>
            <a:r>
              <a:rPr lang="zh-CN" altLang="en-US" dirty="0">
                <a:solidFill>
                  <a:srgbClr val="000000"/>
                </a:solidFill>
                <a:latin typeface="微软雅黑" panose="020B0503020204020204" charset="-122"/>
                <a:ea typeface="微软雅黑" panose="020B0503020204020204" charset="-122"/>
                <a:sym typeface="微软雅黑" panose="020B0503020204020204" charset="-122"/>
              </a:rPr>
              <a:t>     目前规划纲要初稿已经完成，正在小范围征求意见。</a:t>
            </a:r>
            <a:endParaRPr lang="zh-CN" altLang="en-US" dirty="0">
              <a:ea typeface="Arial" panose="020B0604020202020204" pitchFamily="34" charset="0"/>
            </a:endParaRPr>
          </a:p>
        </p:txBody>
      </p:sp>
      <p:sp>
        <p:nvSpPr>
          <p:cNvPr id="31765" name="矩形 7"/>
          <p:cNvSpPr/>
          <p:nvPr/>
        </p:nvSpPr>
        <p:spPr>
          <a:xfrm>
            <a:off x="679450" y="11620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一</a:t>
            </a:r>
            <a:endParaRPr lang="zh-CN" altLang="en-US" dirty="0">
              <a:ea typeface="Arial" panose="020B0604020202020204" pitchFamily="34" charset="0"/>
            </a:endParaRPr>
          </a:p>
        </p:txBody>
      </p:sp>
      <p:sp>
        <p:nvSpPr>
          <p:cNvPr id="31766" name="灯片编号占位符 1"/>
          <p:cNvSpPr/>
          <p:nvPr>
            <p:ph type="sldNum" sz="quarter" idx="12"/>
          </p:nvPr>
        </p:nvSpPr>
        <p:spPr/>
        <p:txBody>
          <a:bodyPr anchor="ctr"/>
          <a:p>
            <a:pPr indent="0" algn="r"/>
            <a:fld id="{9A0DB2DC-4C9A-4742-B13C-FB6460FD3503}" type="slidenum">
              <a:rPr lang="zh-CN" altLang="en-US" dirty="0">
                <a:solidFill>
                  <a:srgbClr val="898989"/>
                </a:solidFill>
                <a:ea typeface="Arial" panose="020B0604020202020204" pitchFamily="34" charset="0"/>
              </a:rPr>
            </a:fld>
            <a:endParaRPr lang="zh-CN" altLang="en-US" dirty="0">
              <a:solidFill>
                <a:srgbClr val="898989"/>
              </a:solidFill>
              <a:ea typeface="Arial" panose="020B0604020202020204" pitchFamily="34" charset="0"/>
            </a:endParaRPr>
          </a:p>
        </p:txBody>
      </p:sp>
      <p:sp>
        <p:nvSpPr>
          <p:cNvPr id="31767" name="Freeform: Shape 13"/>
          <p:cNvSpPr/>
          <p:nvPr/>
        </p:nvSpPr>
        <p:spPr>
          <a:xfrm>
            <a:off x="2541588" y="292100"/>
            <a:ext cx="3101975" cy="485775"/>
          </a:xfrm>
          <a:custGeom>
            <a:avLst/>
            <a:gdLst>
              <a:gd name="txL" fmla="*/ 0 w 3852419"/>
              <a:gd name="txT" fmla="*/ 0 h 425302"/>
              <a:gd name="txR" fmla="*/ 3852419 w 3852419"/>
              <a:gd name="txB" fmla="*/ 425302 h 425302"/>
            </a:gdLst>
            <a:ahLst/>
            <a:cxnLst>
              <a:cxn ang="0">
                <a:pos x="9070" y="0"/>
              </a:cxn>
              <a:cxn ang="0">
                <a:pos x="2665570" y="0"/>
              </a:cxn>
              <a:cxn ang="0">
                <a:pos x="2821305" y="243522"/>
              </a:cxn>
              <a:cxn ang="0">
                <a:pos x="2665570" y="487045"/>
              </a:cxn>
              <a:cxn ang="0">
                <a:pos x="9070"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zh-CN" altLang="en-US" sz="2000" b="1" dirty="0">
                <a:solidFill>
                  <a:srgbClr val="FFFFFF"/>
                </a:solidFill>
                <a:latin typeface="微软雅黑" panose="020B0503020204020204" charset="-122"/>
                <a:ea typeface="微软雅黑" panose="020B0503020204020204" charset="-122"/>
              </a:rPr>
              <a:t>我市</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十四五</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规划体系</a:t>
            </a:r>
            <a:endParaRPr lang="zh-CN" altLang="en-US" sz="2000" b="1" dirty="0">
              <a:solidFill>
                <a:srgbClr val="FFFFFF"/>
              </a:solidFill>
              <a:latin typeface="微软雅黑" panose="020B0503020204020204" charset="-122"/>
              <a:ea typeface="微软雅黑" panose="020B0503020204020204" charset="-122"/>
            </a:endParaRPr>
          </a:p>
        </p:txBody>
      </p:sp>
      <p:sp>
        <p:nvSpPr>
          <p:cNvPr id="31768" name="对角圆角矩形 5"/>
          <p:cNvSpPr/>
          <p:nvPr/>
        </p:nvSpPr>
        <p:spPr>
          <a:xfrm>
            <a:off x="1466850" y="304800"/>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31769" name="矩形 7"/>
          <p:cNvSpPr/>
          <p:nvPr/>
        </p:nvSpPr>
        <p:spPr>
          <a:xfrm>
            <a:off x="1622425" y="30480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一</a:t>
            </a:r>
            <a:endParaRPr lang="zh-CN" altLang="en-US" sz="2400" dirty="0">
              <a:solidFill>
                <a:srgbClr val="FFFFFF"/>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8002270" y="940435"/>
            <a:ext cx="3959860" cy="406971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69" name="图片 6"/>
          <p:cNvPicPr>
            <a:picLocks noChangeAspect="1"/>
          </p:cNvPicPr>
          <p:nvPr/>
        </p:nvPicPr>
        <p:blipFill>
          <a:blip r:embed="rId1"/>
          <a:stretch>
            <a:fillRect/>
          </a:stretch>
        </p:blipFill>
        <p:spPr>
          <a:xfrm>
            <a:off x="-69850" y="-36512"/>
            <a:ext cx="12338050" cy="6937375"/>
          </a:xfrm>
          <a:prstGeom prst="rect">
            <a:avLst/>
          </a:prstGeom>
          <a:noFill/>
          <a:ln w="9525">
            <a:noFill/>
          </a:ln>
        </p:spPr>
      </p:pic>
      <p:pic>
        <p:nvPicPr>
          <p:cNvPr id="32770"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32771"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2772" name="图片 8"/>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sp>
        <p:nvSpPr>
          <p:cNvPr id="32773" name="文本框 15"/>
          <p:cNvSpPr/>
          <p:nvPr/>
        </p:nvSpPr>
        <p:spPr>
          <a:xfrm>
            <a:off x="4016375" y="1881188"/>
            <a:ext cx="4144963" cy="736600"/>
          </a:xfrm>
          <a:prstGeom prst="rect">
            <a:avLst/>
          </a:prstGeom>
          <a:noFill/>
          <a:ln w="9525">
            <a:noFill/>
          </a:ln>
        </p:spPr>
        <p:txBody>
          <a:bodyPr wrap="none" anchor="t">
            <a:spAutoFit/>
          </a:bodyPr>
          <a:p>
            <a:r>
              <a:rPr lang="zh-CN" altLang="en-US" sz="2400" b="1" dirty="0">
                <a:solidFill>
                  <a:srgbClr val="FF0000"/>
                </a:solidFill>
                <a:latin typeface="微软雅黑" panose="020B0503020204020204" charset="-122"/>
                <a:ea typeface="微软雅黑" panose="020B0503020204020204" charset="-122"/>
                <a:sym typeface="楷体_GB2312" panose="02010609030101010101" charset="-122"/>
              </a:rPr>
              <a:t>（一）我市面临的国内外环境</a:t>
            </a:r>
            <a:endParaRPr lang="zh-CN" altLang="en-US" sz="2400" b="1" dirty="0">
              <a:solidFill>
                <a:srgbClr val="FF0000"/>
              </a:solidFill>
              <a:latin typeface="楷体_GB2312" panose="02010609030101010101" charset="-122"/>
              <a:ea typeface="楷体_GB2312" panose="02010609030101010101" charset="-122"/>
              <a:sym typeface="楷体_GB2312" panose="02010609030101010101" charset="-122"/>
            </a:endParaRPr>
          </a:p>
          <a:p>
            <a:endParaRPr lang="zh-CN" altLang="en-US" dirty="0">
              <a:solidFill>
                <a:srgbClr val="000000"/>
              </a:solidFill>
              <a:latin typeface="Arial" panose="020B0604020202020204" pitchFamily="34" charset="0"/>
              <a:ea typeface="黑体" panose="02010609060101010101" charset="-122"/>
              <a:sym typeface="黑体" panose="02010609060101010101" charset="-122"/>
            </a:endParaRPr>
          </a:p>
        </p:txBody>
      </p:sp>
      <p:sp>
        <p:nvSpPr>
          <p:cNvPr id="32778" name="Title 13"/>
          <p:cNvSpPr/>
          <p:nvPr/>
        </p:nvSpPr>
        <p:spPr>
          <a:xfrm>
            <a:off x="1090613" y="2663825"/>
            <a:ext cx="8882062" cy="742950"/>
          </a:xfrm>
          <a:prstGeom prst="rect">
            <a:avLst/>
          </a:prstGeom>
          <a:noFill/>
          <a:ln w="9525">
            <a:noFill/>
          </a:ln>
        </p:spPr>
        <p:txBody>
          <a:bodyPr wrap="square" lIns="90000" tIns="46800" rIns="90000" bIns="0" anchor="ctr"/>
          <a:p>
            <a:pPr algn="r">
              <a:lnSpc>
                <a:spcPct val="120000"/>
              </a:lnSpc>
              <a:buFont typeface="Wingdings" panose="05000000000000000000" pitchFamily="2" charset="2"/>
              <a:buChar char="l"/>
            </a:pPr>
            <a:r>
              <a:rPr lang="zh-CN" altLang="en-US" sz="2400" b="1" dirty="0">
                <a:latin typeface="黑体" panose="02010609060101010101" charset="-122"/>
                <a:ea typeface="黑体" panose="02010609060101010101" charset="-122"/>
                <a:sym typeface="Lato Regular" charset="0"/>
              </a:rPr>
              <a:t>  世界处于百年未有之大变局，外部发展环境更加复杂严峻。</a:t>
            </a:r>
            <a:endParaRPr lang="zh-CN" altLang="en-US" sz="2400" dirty="0">
              <a:ea typeface="Arial" panose="020B0604020202020204" pitchFamily="34" charset="0"/>
            </a:endParaRPr>
          </a:p>
        </p:txBody>
      </p:sp>
      <p:sp>
        <p:nvSpPr>
          <p:cNvPr id="32779" name="Title 13"/>
          <p:cNvSpPr/>
          <p:nvPr/>
        </p:nvSpPr>
        <p:spPr>
          <a:xfrm>
            <a:off x="1389063" y="3398838"/>
            <a:ext cx="9374187" cy="901700"/>
          </a:xfrm>
          <a:prstGeom prst="rect">
            <a:avLst/>
          </a:prstGeom>
          <a:noFill/>
          <a:ln w="9525">
            <a:noFill/>
          </a:ln>
        </p:spPr>
        <p:txBody>
          <a:bodyPr wrap="square" lIns="90000" tIns="46800" rIns="90000" bIns="0" anchor="ctr"/>
          <a:p>
            <a:pPr algn="ctr">
              <a:lnSpc>
                <a:spcPct val="120000"/>
              </a:lnSpc>
              <a:buFont typeface="Wingdings" panose="05000000000000000000" pitchFamily="2" charset="2"/>
              <a:buChar char="l"/>
            </a:pPr>
            <a:r>
              <a:rPr lang="zh-CN" altLang="en-US" sz="2400" b="1" dirty="0">
                <a:latin typeface="黑体" panose="02010609060101010101" charset="-122"/>
                <a:ea typeface="黑体" panose="02010609060101010101" charset="-122"/>
                <a:sym typeface="Lato Regular" charset="0"/>
              </a:rPr>
              <a:t>  新一轮科技革命面临突破，将推动生产生活方式发生颠覆性变革。</a:t>
            </a:r>
            <a:endParaRPr lang="zh-CN" altLang="en-US" sz="2400" b="1" dirty="0">
              <a:latin typeface="黑体" panose="02010609060101010101" charset="-122"/>
              <a:ea typeface="黑体" panose="02010609060101010101" charset="-122"/>
              <a:sym typeface="Lato Regular" charset="0"/>
            </a:endParaRPr>
          </a:p>
        </p:txBody>
      </p:sp>
      <p:sp>
        <p:nvSpPr>
          <p:cNvPr id="32780" name="Title 13"/>
          <p:cNvSpPr/>
          <p:nvPr/>
        </p:nvSpPr>
        <p:spPr>
          <a:xfrm>
            <a:off x="1279525" y="4316413"/>
            <a:ext cx="10567988" cy="568325"/>
          </a:xfrm>
          <a:prstGeom prst="rect">
            <a:avLst/>
          </a:prstGeom>
          <a:noFill/>
          <a:ln w="9525">
            <a:noFill/>
          </a:ln>
        </p:spPr>
        <p:txBody>
          <a:bodyPr wrap="square" lIns="90000" tIns="46800" rIns="90000" bIns="0" anchor="ctr"/>
          <a:p>
            <a:pPr>
              <a:lnSpc>
                <a:spcPct val="120000"/>
              </a:lnSpc>
              <a:buFont typeface="Wingdings" panose="05000000000000000000" pitchFamily="2" charset="2"/>
              <a:buChar char="l"/>
            </a:pPr>
            <a:r>
              <a:rPr lang="zh-CN" altLang="en-US" sz="2400" b="1" dirty="0">
                <a:latin typeface="黑体" panose="02010609060101010101" charset="-122"/>
                <a:ea typeface="黑体" panose="02010609060101010101" charset="-122"/>
                <a:sym typeface="Lato Regular" charset="0"/>
              </a:rPr>
              <a:t>  我国进入中国特色社会主义新时代，经济社会发展呈现新的阶段性特征。</a:t>
            </a:r>
            <a:endParaRPr lang="zh-CN" altLang="en-US" sz="2400" b="1" dirty="0">
              <a:latin typeface="黑体" panose="02010609060101010101" charset="-122"/>
              <a:ea typeface="黑体" panose="02010609060101010101" charset="-122"/>
              <a:sym typeface="Lato Regular" charset="0"/>
            </a:endParaRPr>
          </a:p>
        </p:txBody>
      </p:sp>
      <p:sp>
        <p:nvSpPr>
          <p:cNvPr id="32782" name="Freeform: Shape 13"/>
          <p:cNvSpPr/>
          <p:nvPr/>
        </p:nvSpPr>
        <p:spPr>
          <a:xfrm>
            <a:off x="2522538" y="301625"/>
            <a:ext cx="3043237" cy="485775"/>
          </a:xfrm>
          <a:custGeom>
            <a:avLst/>
            <a:gdLst>
              <a:gd name="txL" fmla="*/ 0 w 3852419"/>
              <a:gd name="txT" fmla="*/ 0 h 425302"/>
              <a:gd name="txR" fmla="*/ 3852419 w 3852419"/>
              <a:gd name="txB" fmla="*/ 425302 h 425302"/>
            </a:gdLst>
            <a:ahLst/>
            <a:cxnLst>
              <a:cxn ang="0">
                <a:pos x="9783" y="0"/>
              </a:cxn>
              <a:cxn ang="0">
                <a:pos x="2874952" y="0"/>
              </a:cxn>
              <a:cxn ang="0">
                <a:pos x="3042920" y="243522"/>
              </a:cxn>
              <a:cxn ang="0">
                <a:pos x="2874952" y="487045"/>
              </a:cxn>
              <a:cxn ang="0">
                <a:pos x="9783"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zh-CN" altLang="en-US" sz="2000" b="1" dirty="0">
                <a:solidFill>
                  <a:srgbClr val="FFFFFF"/>
                </a:solidFill>
                <a:latin typeface="微软雅黑" panose="020B0503020204020204" charset="-122"/>
                <a:ea typeface="微软雅黑" panose="020B0503020204020204" charset="-122"/>
              </a:rPr>
              <a:t>我市</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十四五</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发展形势</a:t>
            </a:r>
            <a:endParaRPr lang="zh-CN" altLang="en-US" sz="2000" b="1" dirty="0">
              <a:solidFill>
                <a:srgbClr val="FFFFFF"/>
              </a:solidFill>
              <a:latin typeface="微软雅黑" panose="020B0503020204020204" charset="-122"/>
              <a:ea typeface="微软雅黑" panose="020B0503020204020204" charset="-122"/>
            </a:endParaRPr>
          </a:p>
        </p:txBody>
      </p:sp>
      <p:sp>
        <p:nvSpPr>
          <p:cNvPr id="32783" name="对角圆角矩形 5"/>
          <p:cNvSpPr/>
          <p:nvPr/>
        </p:nvSpPr>
        <p:spPr>
          <a:xfrm>
            <a:off x="1447800" y="314325"/>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32784" name="矩形 7"/>
          <p:cNvSpPr/>
          <p:nvPr/>
        </p:nvSpPr>
        <p:spPr>
          <a:xfrm>
            <a:off x="1603375" y="314325"/>
            <a:ext cx="522288" cy="460375"/>
          </a:xfrm>
          <a:prstGeom prst="rect">
            <a:avLst/>
          </a:prstGeom>
          <a:noFill/>
          <a:ln w="9525">
            <a:noFill/>
          </a:ln>
        </p:spPr>
        <p:txBody>
          <a:bodyPr wrap="square" anchor="t">
            <a:spAutoFit/>
          </a:bodyPr>
          <a:p>
            <a:r>
              <a:rPr lang="zh-CN" altLang="zh-CN" sz="2400" dirty="0">
                <a:solidFill>
                  <a:srgbClr val="FFFFFF"/>
                </a:solidFill>
                <a:latin typeface="微软雅黑" panose="020B0503020204020204" charset="-122"/>
                <a:ea typeface="微软雅黑" panose="020B0503020204020204" charset="-122"/>
              </a:rPr>
              <a:t>二</a:t>
            </a:r>
            <a:endParaRPr lang="zh-CN" altLang="zh-CN" sz="2400"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3794"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3795"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3796" name="文本框 1"/>
          <p:cNvSpPr/>
          <p:nvPr/>
        </p:nvSpPr>
        <p:spPr>
          <a:xfrm>
            <a:off x="552450" y="1709738"/>
            <a:ext cx="5967413" cy="4816475"/>
          </a:xfrm>
          <a:prstGeom prst="rect">
            <a:avLst/>
          </a:prstGeom>
          <a:solidFill>
            <a:srgbClr val="FFFFFF"/>
          </a:solidFill>
          <a:ln w="12700" cap="flat" cmpd="sng">
            <a:solidFill>
              <a:schemeClr val="accent1"/>
            </a:solidFill>
            <a:prstDash val="solid"/>
            <a:miter/>
            <a:headEnd type="none" w="med" len="med"/>
            <a:tailEnd type="none" w="med" len="med"/>
          </a:ln>
        </p:spPr>
        <p:txBody>
          <a:bodyPr wrap="square" anchor="t">
            <a:spAutoFit/>
          </a:bodyPr>
          <a:p>
            <a:pPr indent="408305"/>
            <a:r>
              <a:rPr lang="en-US" altLang="x-none" sz="1900" b="1" dirty="0">
                <a:solidFill>
                  <a:srgbClr val="FF0000"/>
                </a:solidFill>
                <a:latin typeface="楷体_GB2312" panose="02010609030101010101" charset="-122"/>
                <a:ea typeface="楷体_GB2312" panose="02010609030101010101" charset="-122"/>
                <a:sym typeface="楷体_GB2312" panose="02010609030101010101" charset="-122"/>
              </a:rPr>
              <a:t>        </a:t>
            </a:r>
            <a:endParaRPr lang="zh-CN" altLang="en-US" sz="1900" b="1" dirty="0">
              <a:solidFill>
                <a:srgbClr val="FF0000"/>
              </a:solidFill>
              <a:latin typeface="楷体_GB2312" panose="02010609030101010101" charset="-122"/>
              <a:ea typeface="楷体_GB2312" panose="02010609030101010101" charset="-122"/>
              <a:sym typeface="楷体_GB2312" panose="02010609030101010101" charset="-122"/>
            </a:endParaRPr>
          </a:p>
          <a:p>
            <a:pPr indent="408305"/>
            <a:r>
              <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rPr>
              <a:t>一是区位优势突出。揭阳位于“一带一路”与我国东南沿海地区的交汇地区，在省际区域合作、对港澳台贸易等方面潜力巨大。机场、高铁、高速、港口等立体交通组合优势良好。</a:t>
            </a:r>
            <a:endPar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endParaRPr>
          </a:p>
          <a:p>
            <a:pPr indent="408305"/>
            <a:r>
              <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rPr>
              <a:t>二是产业优势显著。全市已落户了一大批重大产业项目，中石油炼化一体化项目炼油、化工装置如期正式开工，吉林石化年产60万吨ABS、昆仑能源LNG等产业链配套项目正式落户，国电投海上风电、明阳新能源综合基地、GE海上风电机组总装基地等重大项目落地建设，这些重点项目可撬动形成万亿级的产业集群。</a:t>
            </a:r>
            <a:endPar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endParaRPr>
          </a:p>
          <a:p>
            <a:pPr indent="408305"/>
            <a:r>
              <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rPr>
              <a:t>三是海陆资源富集。揭阳山、江、田、海要素齐备，具备海陆资源互补优势，榕江、练江、龙江三江环绕，拥有桑浦山等优良生态资源。全市海岸线长136.9公里。</a:t>
            </a:r>
            <a:endPar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endParaRPr>
          </a:p>
          <a:p>
            <a:pPr indent="408305"/>
            <a:r>
              <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rPr>
              <a:t>四是历史文化底蕴丰厚。潮汕特色的人文资源丰富，文物古迹众多。素有“中国玉都”“亚洲玉都”之称。</a:t>
            </a:r>
            <a:endPar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endParaRPr>
          </a:p>
          <a:p>
            <a:pPr indent="408305"/>
            <a:r>
              <a:rPr lang="zh-CN" altLang="en-US" sz="1600" b="1" dirty="0">
                <a:solidFill>
                  <a:srgbClr val="000000"/>
                </a:solidFill>
                <a:latin typeface="仿宋_GB2312" panose="02010609030101010101" charset="-122"/>
                <a:ea typeface="仿宋_GB2312" panose="02010609030101010101" charset="-122"/>
                <a:sym typeface="仿宋_GB2312" panose="02010609030101010101" charset="-122"/>
              </a:rPr>
              <a:t>五是政策机遇空前。省委、省政府提出要进一步促进全省区域协调发展，缩小粤东粤西粤北地区与珠三角地区差距，重点推进汕潮揭都市圈建设。省政府把揭阳滨海新区作为区域性重大发展平台进行谋划推动，给予揭阳滨海新区粤东新城省级层面最大限度的政策支持。</a:t>
            </a:r>
            <a:endParaRPr lang="zh-CN" altLang="en-US" dirty="0">
              <a:ea typeface="Arial" panose="020B0604020202020204" pitchFamily="34" charset="0"/>
            </a:endParaRPr>
          </a:p>
        </p:txBody>
      </p:sp>
      <p:grpSp>
        <p:nvGrpSpPr>
          <p:cNvPr id="33797" name="组合 32773"/>
          <p:cNvGrpSpPr/>
          <p:nvPr/>
        </p:nvGrpSpPr>
        <p:grpSpPr>
          <a:xfrm>
            <a:off x="6737350" y="1974850"/>
            <a:ext cx="5081588" cy="3319463"/>
            <a:chOff x="0" y="0"/>
            <a:chExt cx="8003" cy="5229"/>
          </a:xfrm>
        </p:grpSpPr>
        <p:grpSp>
          <p:nvGrpSpPr>
            <p:cNvPr id="33798" name="组合 32774"/>
            <p:cNvGrpSpPr/>
            <p:nvPr/>
          </p:nvGrpSpPr>
          <p:grpSpPr>
            <a:xfrm>
              <a:off x="0" y="0"/>
              <a:ext cx="8003" cy="5229"/>
              <a:chOff x="0" y="0"/>
              <a:chExt cx="11741" cy="7022"/>
            </a:xfrm>
          </p:grpSpPr>
          <p:sp>
            <p:nvSpPr>
              <p:cNvPr id="33799" name="任意多边形 15"/>
              <p:cNvSpPr/>
              <p:nvPr/>
            </p:nvSpPr>
            <p:spPr>
              <a:xfrm>
                <a:off x="331" y="449"/>
                <a:ext cx="5812" cy="5812"/>
              </a:xfrm>
              <a:custGeom>
                <a:avLst/>
                <a:gdLst/>
                <a:ahLst/>
                <a:cxnLst>
                  <a:cxn ang="0">
                    <a:pos x="1919288" y="0"/>
                  </a:cxn>
                  <a:cxn ang="0">
                    <a:pos x="3838576" y="1919288"/>
                  </a:cxn>
                  <a:cxn ang="0">
                    <a:pos x="1919288" y="3838576"/>
                  </a:cxn>
                  <a:cxn ang="0">
                    <a:pos x="0" y="1919288"/>
                  </a:cxn>
                  <a:cxn ang="0">
                    <a:pos x="959644" y="1919288"/>
                  </a:cxn>
                  <a:cxn ang="0">
                    <a:pos x="1919288" y="2878932"/>
                  </a:cxn>
                  <a:cxn ang="0">
                    <a:pos x="2878932" y="1919288"/>
                  </a:cxn>
                  <a:cxn ang="0">
                    <a:pos x="1919288" y="959644"/>
                  </a:cxn>
                  <a:cxn ang="0">
                    <a:pos x="1919288" y="0"/>
                  </a:cxn>
                </a:cxnLst>
                <a:pathLst>
                  <a:path w="3838576" h="3838576">
                    <a:moveTo>
                      <a:pt x="1919288" y="0"/>
                    </a:moveTo>
                    <a:cubicBezTo>
                      <a:pt x="2979281" y="0"/>
                      <a:pt x="3838576" y="859295"/>
                      <a:pt x="3838576" y="1919288"/>
                    </a:cubicBezTo>
                    <a:cubicBezTo>
                      <a:pt x="3838576" y="2979281"/>
                      <a:pt x="2979281" y="3838576"/>
                      <a:pt x="1919288" y="3838576"/>
                    </a:cubicBezTo>
                    <a:cubicBezTo>
                      <a:pt x="859295" y="3838576"/>
                      <a:pt x="0" y="2979281"/>
                      <a:pt x="0" y="1919288"/>
                    </a:cubicBezTo>
                    <a:lnTo>
                      <a:pt x="959644" y="1919288"/>
                    </a:lnTo>
                    <a:cubicBezTo>
                      <a:pt x="959644" y="2449285"/>
                      <a:pt x="1389291" y="2878932"/>
                      <a:pt x="1919288" y="2878932"/>
                    </a:cubicBezTo>
                    <a:cubicBezTo>
                      <a:pt x="2449285" y="2878932"/>
                      <a:pt x="2878932" y="2449285"/>
                      <a:pt x="2878932" y="1919288"/>
                    </a:cubicBezTo>
                    <a:cubicBezTo>
                      <a:pt x="2878932" y="1389291"/>
                      <a:pt x="2449285" y="959644"/>
                      <a:pt x="1919288" y="959644"/>
                    </a:cubicBezTo>
                    <a:lnTo>
                      <a:pt x="1919288" y="0"/>
                    </a:lnTo>
                    <a:close/>
                  </a:path>
                </a:pathLst>
              </a:custGeom>
              <a:solidFill>
                <a:srgbClr val="D8DCE3"/>
              </a:solidFill>
              <a:ln w="9525">
                <a:noFill/>
              </a:ln>
            </p:spPr>
            <p:txBody>
              <a:bodyPr/>
              <a:p>
                <a:endParaRPr lang="zh-CN" altLang="en-US"/>
              </a:p>
            </p:txBody>
          </p:sp>
          <p:sp>
            <p:nvSpPr>
              <p:cNvPr id="33800" name="等腰三角形 16"/>
              <p:cNvSpPr/>
              <p:nvPr/>
            </p:nvSpPr>
            <p:spPr>
              <a:xfrm rot="-5400000">
                <a:off x="1657" y="720"/>
                <a:ext cx="2300" cy="837"/>
              </a:xfrm>
              <a:prstGeom prst="triangle">
                <a:avLst>
                  <a:gd name="adj" fmla="val 50000"/>
                </a:avLst>
              </a:prstGeom>
              <a:solidFill>
                <a:srgbClr val="D8DCE3"/>
              </a:solidFill>
              <a:ln w="9525">
                <a:noFill/>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01" name="圆角矩形 18"/>
              <p:cNvSpPr/>
              <p:nvPr/>
            </p:nvSpPr>
            <p:spPr>
              <a:xfrm>
                <a:off x="0" y="1756"/>
                <a:ext cx="2351" cy="2351"/>
              </a:xfrm>
              <a:prstGeom prst="roundRect">
                <a:avLst>
                  <a:gd name="adj" fmla="val 16667"/>
                </a:avLst>
              </a:prstGeom>
              <a:solidFill>
                <a:srgbClr val="BFBFBF"/>
              </a:solidFill>
              <a:ln w="76200" cap="flat" cmpd="sng">
                <a:solidFill>
                  <a:srgbClr val="D8DCE3"/>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02" name="圆角矩形 19"/>
              <p:cNvSpPr/>
              <p:nvPr/>
            </p:nvSpPr>
            <p:spPr>
              <a:xfrm>
                <a:off x="146" y="1902"/>
                <a:ext cx="2058" cy="2058"/>
              </a:xfrm>
              <a:prstGeom prst="roundRect">
                <a:avLst>
                  <a:gd name="adj" fmla="val 16667"/>
                </a:avLst>
              </a:prstGeom>
              <a:solidFill>
                <a:srgbClr val="FFFFFF"/>
              </a:solidFill>
              <a:ln w="9525">
                <a:noFill/>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03" name="任意多边形 20"/>
              <p:cNvSpPr/>
              <p:nvPr/>
            </p:nvSpPr>
            <p:spPr>
              <a:xfrm>
                <a:off x="1566" y="2686"/>
                <a:ext cx="356" cy="356"/>
              </a:xfrm>
              <a:custGeom>
                <a:avLst/>
                <a:gdLst/>
                <a:ahLst/>
                <a:cxnLst>
                  <a:cxn ang="0">
                    <a:pos x="259984" y="430308"/>
                  </a:cxn>
                  <a:cxn ang="0">
                    <a:pos x="287837" y="458126"/>
                  </a:cxn>
                  <a:cxn ang="0">
                    <a:pos x="139047" y="606722"/>
                  </a:cxn>
                  <a:cxn ang="0">
                    <a:pos x="111282" y="578905"/>
                  </a:cxn>
                  <a:cxn ang="0">
                    <a:pos x="204460" y="374844"/>
                  </a:cxn>
                  <a:cxn ang="0">
                    <a:pos x="232231" y="402573"/>
                  </a:cxn>
                  <a:cxn ang="0">
                    <a:pos x="27771" y="606722"/>
                  </a:cxn>
                  <a:cxn ang="0">
                    <a:pos x="0" y="578904"/>
                  </a:cxn>
                  <a:cxn ang="0">
                    <a:pos x="148791" y="319309"/>
                  </a:cxn>
                  <a:cxn ang="0">
                    <a:pos x="176555" y="347040"/>
                  </a:cxn>
                  <a:cxn ang="0">
                    <a:pos x="27853" y="495652"/>
                  </a:cxn>
                  <a:cxn ang="0">
                    <a:pos x="0" y="467921"/>
                  </a:cxn>
                  <a:cxn ang="0">
                    <a:pos x="482456" y="291506"/>
                  </a:cxn>
                  <a:cxn ang="0">
                    <a:pos x="441354" y="444829"/>
                  </a:cxn>
                  <a:cxn ang="0">
                    <a:pos x="385749" y="500380"/>
                  </a:cxn>
                  <a:cxn ang="0">
                    <a:pos x="329611" y="444295"/>
                  </a:cxn>
                  <a:cxn ang="0">
                    <a:pos x="218312" y="277605"/>
                  </a:cxn>
                  <a:cxn ang="0">
                    <a:pos x="329470" y="388739"/>
                  </a:cxn>
                  <a:cxn ang="0">
                    <a:pos x="301703" y="416478"/>
                  </a:cxn>
                  <a:cxn ang="0">
                    <a:pos x="190456" y="305433"/>
                  </a:cxn>
                  <a:cxn ang="0">
                    <a:pos x="315639" y="124971"/>
                  </a:cxn>
                  <a:cxn ang="0">
                    <a:pos x="162720" y="277604"/>
                  </a:cxn>
                  <a:cxn ang="0">
                    <a:pos x="106554" y="221544"/>
                  </a:cxn>
                  <a:cxn ang="0">
                    <a:pos x="162097" y="166016"/>
                  </a:cxn>
                  <a:cxn ang="0">
                    <a:pos x="459243" y="120359"/>
                  </a:cxn>
                  <a:cxn ang="0">
                    <a:pos x="431471" y="148088"/>
                  </a:cxn>
                  <a:cxn ang="0">
                    <a:pos x="459243" y="175905"/>
                  </a:cxn>
                  <a:cxn ang="0">
                    <a:pos x="487103" y="148088"/>
                  </a:cxn>
                  <a:cxn ang="0">
                    <a:pos x="445357" y="50948"/>
                  </a:cxn>
                  <a:cxn ang="0">
                    <a:pos x="556620" y="161952"/>
                  </a:cxn>
                  <a:cxn ang="0">
                    <a:pos x="357326" y="360942"/>
                  </a:cxn>
                  <a:cxn ang="0">
                    <a:pos x="246062" y="249938"/>
                  </a:cxn>
                  <a:cxn ang="0">
                    <a:pos x="607639" y="0"/>
                  </a:cxn>
                  <a:cxn ang="0">
                    <a:pos x="576136" y="125818"/>
                  </a:cxn>
                  <a:cxn ang="0">
                    <a:pos x="481539" y="31454"/>
                  </a:cxn>
                </a:cxnLst>
                <a:pathLst>
                  <a:path w="607639" h="606722">
                    <a:moveTo>
                      <a:pt x="259984" y="430308"/>
                    </a:moveTo>
                    <a:lnTo>
                      <a:pt x="287837" y="458126"/>
                    </a:lnTo>
                    <a:lnTo>
                      <a:pt x="139047" y="606722"/>
                    </a:lnTo>
                    <a:lnTo>
                      <a:pt x="111282" y="578905"/>
                    </a:lnTo>
                    <a:close/>
                    <a:moveTo>
                      <a:pt x="204460" y="374844"/>
                    </a:moveTo>
                    <a:lnTo>
                      <a:pt x="232231" y="402573"/>
                    </a:lnTo>
                    <a:lnTo>
                      <a:pt x="27771" y="606722"/>
                    </a:lnTo>
                    <a:lnTo>
                      <a:pt x="0" y="578904"/>
                    </a:lnTo>
                    <a:close/>
                    <a:moveTo>
                      <a:pt x="148791" y="319309"/>
                    </a:moveTo>
                    <a:lnTo>
                      <a:pt x="176555" y="347040"/>
                    </a:lnTo>
                    <a:lnTo>
                      <a:pt x="27853" y="495652"/>
                    </a:lnTo>
                    <a:lnTo>
                      <a:pt x="0" y="467921"/>
                    </a:lnTo>
                    <a:close/>
                    <a:moveTo>
                      <a:pt x="482456" y="291506"/>
                    </a:moveTo>
                    <a:lnTo>
                      <a:pt x="441354" y="444829"/>
                    </a:lnTo>
                    <a:lnTo>
                      <a:pt x="385749" y="500380"/>
                    </a:lnTo>
                    <a:lnTo>
                      <a:pt x="329611" y="444295"/>
                    </a:lnTo>
                    <a:close/>
                    <a:moveTo>
                      <a:pt x="218312" y="277605"/>
                    </a:moveTo>
                    <a:lnTo>
                      <a:pt x="329470" y="388739"/>
                    </a:lnTo>
                    <a:lnTo>
                      <a:pt x="301703" y="416478"/>
                    </a:lnTo>
                    <a:lnTo>
                      <a:pt x="190456" y="305433"/>
                    </a:lnTo>
                    <a:close/>
                    <a:moveTo>
                      <a:pt x="315639" y="124971"/>
                    </a:moveTo>
                    <a:lnTo>
                      <a:pt x="162720" y="277604"/>
                    </a:lnTo>
                    <a:lnTo>
                      <a:pt x="106554" y="221544"/>
                    </a:lnTo>
                    <a:lnTo>
                      <a:pt x="162097" y="166016"/>
                    </a:lnTo>
                    <a:close/>
                    <a:moveTo>
                      <a:pt x="459243" y="120359"/>
                    </a:moveTo>
                    <a:lnTo>
                      <a:pt x="431471" y="148088"/>
                    </a:lnTo>
                    <a:lnTo>
                      <a:pt x="459243" y="175905"/>
                    </a:lnTo>
                    <a:lnTo>
                      <a:pt x="487103" y="148088"/>
                    </a:lnTo>
                    <a:close/>
                    <a:moveTo>
                      <a:pt x="445357" y="50948"/>
                    </a:moveTo>
                    <a:lnTo>
                      <a:pt x="556620" y="161952"/>
                    </a:lnTo>
                    <a:lnTo>
                      <a:pt x="357326" y="360942"/>
                    </a:lnTo>
                    <a:lnTo>
                      <a:pt x="246062" y="249938"/>
                    </a:lnTo>
                    <a:close/>
                    <a:moveTo>
                      <a:pt x="607639" y="0"/>
                    </a:moveTo>
                    <a:lnTo>
                      <a:pt x="576136" y="125818"/>
                    </a:lnTo>
                    <a:lnTo>
                      <a:pt x="481539" y="31454"/>
                    </a:lnTo>
                    <a:close/>
                  </a:path>
                </a:pathLst>
              </a:custGeom>
              <a:solidFill>
                <a:srgbClr val="0096D6"/>
              </a:solidFill>
              <a:ln w="9525">
                <a:noFill/>
              </a:ln>
            </p:spPr>
            <p:txBody>
              <a:bodyPr/>
              <a:p>
                <a:endParaRPr lang="zh-CN" altLang="en-US"/>
              </a:p>
            </p:txBody>
          </p:sp>
          <p:sp>
            <p:nvSpPr>
              <p:cNvPr id="33804" name="椭圆 21"/>
              <p:cNvSpPr/>
              <p:nvPr/>
            </p:nvSpPr>
            <p:spPr>
              <a:xfrm>
                <a:off x="3922" y="92"/>
                <a:ext cx="1057" cy="1057"/>
              </a:xfrm>
              <a:prstGeom prst="ellipse">
                <a:avLst/>
              </a:prstGeom>
              <a:solidFill>
                <a:srgbClr val="1AA3AA"/>
              </a:solidFill>
              <a:ln w="38100" cap="flat" cmpd="sng">
                <a:solidFill>
                  <a:srgbClr val="FFFFFF"/>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05" name="任意多边形 22"/>
              <p:cNvSpPr/>
              <p:nvPr/>
            </p:nvSpPr>
            <p:spPr>
              <a:xfrm>
                <a:off x="4182" y="356"/>
                <a:ext cx="539" cy="529"/>
              </a:xfrm>
              <a:custGeom>
                <a:avLst/>
                <a:gdLst/>
                <a:ahLst/>
                <a:cxnLst>
                  <a:cxn ang="0">
                    <a:pos x="1312" y="1552"/>
                  </a:cxn>
                  <a:cxn ang="0">
                    <a:pos x="291" y="1746"/>
                  </a:cxn>
                  <a:cxn ang="0">
                    <a:pos x="0" y="540"/>
                  </a:cxn>
                  <a:cxn ang="0">
                    <a:pos x="515" y="249"/>
                  </a:cxn>
                  <a:cxn ang="0">
                    <a:pos x="1205" y="0"/>
                  </a:cxn>
                  <a:cxn ang="0">
                    <a:pos x="1496" y="489"/>
                  </a:cxn>
                  <a:cxn ang="0">
                    <a:pos x="1413" y="291"/>
                  </a:cxn>
                  <a:cxn ang="0">
                    <a:pos x="802" y="83"/>
                  </a:cxn>
                  <a:cxn ang="0">
                    <a:pos x="1039" y="249"/>
                  </a:cxn>
                  <a:cxn ang="0">
                    <a:pos x="1243" y="499"/>
                  </a:cxn>
                  <a:cxn ang="0">
                    <a:pos x="291" y="333"/>
                  </a:cxn>
                  <a:cxn ang="0">
                    <a:pos x="83" y="1455"/>
                  </a:cxn>
                  <a:cxn ang="0">
                    <a:pos x="1039" y="1663"/>
                  </a:cxn>
                  <a:cxn ang="0">
                    <a:pos x="1641" y="1453"/>
                  </a:cxn>
                  <a:cxn ang="0">
                    <a:pos x="1138" y="583"/>
                  </a:cxn>
                  <a:cxn ang="0">
                    <a:pos x="1641" y="1453"/>
                  </a:cxn>
                  <a:cxn ang="0">
                    <a:pos x="1752" y="809"/>
                  </a:cxn>
                  <a:cxn ang="0">
                    <a:pos x="1026" y="1228"/>
                  </a:cxn>
                  <a:cxn ang="0">
                    <a:pos x="1767" y="1422"/>
                  </a:cxn>
                  <a:cxn ang="0">
                    <a:pos x="1717" y="1835"/>
                  </a:cxn>
                  <a:cxn ang="0">
                    <a:pos x="1767" y="1422"/>
                  </a:cxn>
                  <a:cxn ang="0">
                    <a:pos x="1739" y="1874"/>
                  </a:cxn>
                  <a:cxn ang="0">
                    <a:pos x="1956" y="1749"/>
                  </a:cxn>
                  <a:cxn ang="0">
                    <a:pos x="249" y="551"/>
                  </a:cxn>
                  <a:cxn ang="0">
                    <a:pos x="803" y="613"/>
                  </a:cxn>
                  <a:cxn ang="0">
                    <a:pos x="675" y="828"/>
                  </a:cxn>
                  <a:cxn ang="0">
                    <a:pos x="249" y="890"/>
                  </a:cxn>
                  <a:cxn ang="0">
                    <a:pos x="675" y="828"/>
                  </a:cxn>
                  <a:cxn ang="0">
                    <a:pos x="675" y="1167"/>
                  </a:cxn>
                  <a:cxn ang="0">
                    <a:pos x="249" y="1105"/>
                  </a:cxn>
                  <a:cxn ang="0">
                    <a:pos x="249" y="1444"/>
                  </a:cxn>
                  <a:cxn ang="0">
                    <a:pos x="803" y="1382"/>
                  </a:cxn>
                  <a:cxn ang="0">
                    <a:pos x="249" y="1444"/>
                  </a:cxn>
                  <a:cxn ang="0">
                    <a:pos x="1179" y="961"/>
                  </a:cxn>
                  <a:cxn ang="0">
                    <a:pos x="1300" y="1219"/>
                  </a:cxn>
                  <a:cxn ang="0">
                    <a:pos x="1604" y="858"/>
                  </a:cxn>
                </a:cxnLst>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w="9525">
                <a:noFill/>
              </a:ln>
            </p:spPr>
            <p:txBody>
              <a:bodyPr/>
              <a:p>
                <a:endParaRPr lang="zh-CN" altLang="en-US"/>
              </a:p>
            </p:txBody>
          </p:sp>
          <p:sp>
            <p:nvSpPr>
              <p:cNvPr id="33806" name="文本框 23"/>
              <p:cNvSpPr/>
              <p:nvPr/>
            </p:nvSpPr>
            <p:spPr>
              <a:xfrm>
                <a:off x="6595" y="92"/>
                <a:ext cx="5146" cy="1057"/>
              </a:xfrm>
              <a:prstGeom prst="rect">
                <a:avLst/>
              </a:prstGeom>
              <a:noFill/>
              <a:ln w="9525">
                <a:noFill/>
              </a:ln>
            </p:spPr>
            <p:txBody>
              <a:bodyPr wrap="square" lIns="90000" tIns="46800" rIns="90000" bIns="46800" anchor="t"/>
              <a:p>
                <a:pPr>
                  <a:lnSpc>
                    <a:spcPct val="120000"/>
                  </a:lnSpc>
                </a:pPr>
                <a:r>
                  <a:rPr lang="zh-CN" altLang="en-US" sz="2000" b="1" dirty="0">
                    <a:latin typeface="仿宋_GB2312" panose="02010609030101010101" charset="-122"/>
                    <a:ea typeface="仿宋_GB2312" panose="02010609030101010101" charset="-122"/>
                    <a:sym typeface="仿宋_GB2312" panose="02010609030101010101" charset="-122"/>
                  </a:rPr>
                  <a:t>区位优势突出。</a:t>
                </a:r>
                <a:endParaRPr lang="zh-CN" altLang="en-US" dirty="0">
                  <a:ea typeface="Arial" panose="020B0604020202020204" pitchFamily="34" charset="0"/>
                </a:endParaRPr>
              </a:p>
            </p:txBody>
          </p:sp>
          <p:sp>
            <p:nvSpPr>
              <p:cNvPr id="33807" name="椭圆 24"/>
              <p:cNvSpPr/>
              <p:nvPr/>
            </p:nvSpPr>
            <p:spPr>
              <a:xfrm>
                <a:off x="5182" y="1366"/>
                <a:ext cx="1057" cy="1057"/>
              </a:xfrm>
              <a:prstGeom prst="ellipse">
                <a:avLst/>
              </a:prstGeom>
              <a:solidFill>
                <a:srgbClr val="3498DB"/>
              </a:solidFill>
              <a:ln w="38100" cap="flat" cmpd="sng">
                <a:solidFill>
                  <a:srgbClr val="FFFFFF"/>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08" name="任意多边形 22"/>
              <p:cNvSpPr/>
              <p:nvPr/>
            </p:nvSpPr>
            <p:spPr>
              <a:xfrm>
                <a:off x="5441" y="1630"/>
                <a:ext cx="539" cy="529"/>
              </a:xfrm>
              <a:custGeom>
                <a:avLst/>
                <a:gdLst/>
                <a:ahLst/>
                <a:cxnLst>
                  <a:cxn ang="0">
                    <a:pos x="1312" y="1552"/>
                  </a:cxn>
                  <a:cxn ang="0">
                    <a:pos x="291" y="1746"/>
                  </a:cxn>
                  <a:cxn ang="0">
                    <a:pos x="0" y="540"/>
                  </a:cxn>
                  <a:cxn ang="0">
                    <a:pos x="515" y="249"/>
                  </a:cxn>
                  <a:cxn ang="0">
                    <a:pos x="1205" y="0"/>
                  </a:cxn>
                  <a:cxn ang="0">
                    <a:pos x="1496" y="489"/>
                  </a:cxn>
                  <a:cxn ang="0">
                    <a:pos x="1413" y="291"/>
                  </a:cxn>
                  <a:cxn ang="0">
                    <a:pos x="802" y="83"/>
                  </a:cxn>
                  <a:cxn ang="0">
                    <a:pos x="1039" y="249"/>
                  </a:cxn>
                  <a:cxn ang="0">
                    <a:pos x="1243" y="499"/>
                  </a:cxn>
                  <a:cxn ang="0">
                    <a:pos x="291" y="333"/>
                  </a:cxn>
                  <a:cxn ang="0">
                    <a:pos x="83" y="1455"/>
                  </a:cxn>
                  <a:cxn ang="0">
                    <a:pos x="1039" y="1663"/>
                  </a:cxn>
                  <a:cxn ang="0">
                    <a:pos x="1641" y="1453"/>
                  </a:cxn>
                  <a:cxn ang="0">
                    <a:pos x="1138" y="583"/>
                  </a:cxn>
                  <a:cxn ang="0">
                    <a:pos x="1641" y="1453"/>
                  </a:cxn>
                  <a:cxn ang="0">
                    <a:pos x="1752" y="809"/>
                  </a:cxn>
                  <a:cxn ang="0">
                    <a:pos x="1026" y="1228"/>
                  </a:cxn>
                  <a:cxn ang="0">
                    <a:pos x="1767" y="1422"/>
                  </a:cxn>
                  <a:cxn ang="0">
                    <a:pos x="1717" y="1835"/>
                  </a:cxn>
                  <a:cxn ang="0">
                    <a:pos x="1767" y="1422"/>
                  </a:cxn>
                  <a:cxn ang="0">
                    <a:pos x="1739" y="1874"/>
                  </a:cxn>
                  <a:cxn ang="0">
                    <a:pos x="1956" y="1749"/>
                  </a:cxn>
                  <a:cxn ang="0">
                    <a:pos x="249" y="551"/>
                  </a:cxn>
                  <a:cxn ang="0">
                    <a:pos x="803" y="613"/>
                  </a:cxn>
                  <a:cxn ang="0">
                    <a:pos x="675" y="828"/>
                  </a:cxn>
                  <a:cxn ang="0">
                    <a:pos x="249" y="890"/>
                  </a:cxn>
                  <a:cxn ang="0">
                    <a:pos x="675" y="828"/>
                  </a:cxn>
                  <a:cxn ang="0">
                    <a:pos x="675" y="1167"/>
                  </a:cxn>
                  <a:cxn ang="0">
                    <a:pos x="249" y="1105"/>
                  </a:cxn>
                  <a:cxn ang="0">
                    <a:pos x="249" y="1444"/>
                  </a:cxn>
                  <a:cxn ang="0">
                    <a:pos x="803" y="1382"/>
                  </a:cxn>
                  <a:cxn ang="0">
                    <a:pos x="249" y="1444"/>
                  </a:cxn>
                  <a:cxn ang="0">
                    <a:pos x="1179" y="961"/>
                  </a:cxn>
                  <a:cxn ang="0">
                    <a:pos x="1300" y="1219"/>
                  </a:cxn>
                  <a:cxn ang="0">
                    <a:pos x="1604" y="858"/>
                  </a:cxn>
                </a:cxnLst>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w="9525">
                <a:noFill/>
              </a:ln>
            </p:spPr>
            <p:txBody>
              <a:bodyPr/>
              <a:p>
                <a:endParaRPr lang="zh-CN" altLang="en-US"/>
              </a:p>
            </p:txBody>
          </p:sp>
          <p:sp>
            <p:nvSpPr>
              <p:cNvPr id="33809" name="文本框 30"/>
              <p:cNvSpPr/>
              <p:nvPr/>
            </p:nvSpPr>
            <p:spPr>
              <a:xfrm>
                <a:off x="6584" y="1560"/>
                <a:ext cx="5157" cy="1057"/>
              </a:xfrm>
              <a:prstGeom prst="rect">
                <a:avLst/>
              </a:prstGeom>
              <a:noFill/>
              <a:ln w="9525">
                <a:noFill/>
              </a:ln>
            </p:spPr>
            <p:txBody>
              <a:bodyPr wrap="square" lIns="90000" tIns="46800" rIns="90000" bIns="46800" anchor="t"/>
              <a:p>
                <a:pPr>
                  <a:lnSpc>
                    <a:spcPct val="120000"/>
                  </a:lnSpc>
                </a:pPr>
                <a:r>
                  <a:rPr lang="zh-CN" altLang="en-US" sz="2000" b="1" dirty="0">
                    <a:latin typeface="仿宋_GB2312" panose="02010609030101010101" charset="-122"/>
                    <a:ea typeface="仿宋_GB2312" panose="02010609030101010101" charset="-122"/>
                    <a:sym typeface="仿宋_GB2312" panose="02010609030101010101" charset="-122"/>
                  </a:rPr>
                  <a:t>产业优势显著。</a:t>
                </a:r>
                <a:endParaRPr lang="zh-CN" altLang="en-US" dirty="0">
                  <a:ea typeface="Arial" panose="020B0604020202020204" pitchFamily="34" charset="0"/>
                </a:endParaRPr>
              </a:p>
            </p:txBody>
          </p:sp>
          <p:sp>
            <p:nvSpPr>
              <p:cNvPr id="33810" name="椭圆 31"/>
              <p:cNvSpPr/>
              <p:nvPr/>
            </p:nvSpPr>
            <p:spPr>
              <a:xfrm>
                <a:off x="5537" y="3028"/>
                <a:ext cx="1057" cy="1057"/>
              </a:xfrm>
              <a:prstGeom prst="ellipse">
                <a:avLst/>
              </a:prstGeom>
              <a:solidFill>
                <a:srgbClr val="69A35B"/>
              </a:solidFill>
              <a:ln w="38100" cap="flat" cmpd="sng">
                <a:solidFill>
                  <a:srgbClr val="FFFFFF"/>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11" name="任意多边形 22"/>
              <p:cNvSpPr/>
              <p:nvPr/>
            </p:nvSpPr>
            <p:spPr>
              <a:xfrm>
                <a:off x="5796" y="3293"/>
                <a:ext cx="539" cy="529"/>
              </a:xfrm>
              <a:custGeom>
                <a:avLst/>
                <a:gdLst/>
                <a:ahLst/>
                <a:cxnLst>
                  <a:cxn ang="0">
                    <a:pos x="1312" y="1552"/>
                  </a:cxn>
                  <a:cxn ang="0">
                    <a:pos x="291" y="1746"/>
                  </a:cxn>
                  <a:cxn ang="0">
                    <a:pos x="0" y="540"/>
                  </a:cxn>
                  <a:cxn ang="0">
                    <a:pos x="515" y="249"/>
                  </a:cxn>
                  <a:cxn ang="0">
                    <a:pos x="1205" y="0"/>
                  </a:cxn>
                  <a:cxn ang="0">
                    <a:pos x="1496" y="489"/>
                  </a:cxn>
                  <a:cxn ang="0">
                    <a:pos x="1413" y="291"/>
                  </a:cxn>
                  <a:cxn ang="0">
                    <a:pos x="802" y="83"/>
                  </a:cxn>
                  <a:cxn ang="0">
                    <a:pos x="1039" y="249"/>
                  </a:cxn>
                  <a:cxn ang="0">
                    <a:pos x="1243" y="499"/>
                  </a:cxn>
                  <a:cxn ang="0">
                    <a:pos x="291" y="333"/>
                  </a:cxn>
                  <a:cxn ang="0">
                    <a:pos x="83" y="1455"/>
                  </a:cxn>
                  <a:cxn ang="0">
                    <a:pos x="1039" y="1663"/>
                  </a:cxn>
                  <a:cxn ang="0">
                    <a:pos x="1641" y="1453"/>
                  </a:cxn>
                  <a:cxn ang="0">
                    <a:pos x="1138" y="583"/>
                  </a:cxn>
                  <a:cxn ang="0">
                    <a:pos x="1641" y="1453"/>
                  </a:cxn>
                  <a:cxn ang="0">
                    <a:pos x="1752" y="809"/>
                  </a:cxn>
                  <a:cxn ang="0">
                    <a:pos x="1026" y="1228"/>
                  </a:cxn>
                  <a:cxn ang="0">
                    <a:pos x="1767" y="1422"/>
                  </a:cxn>
                  <a:cxn ang="0">
                    <a:pos x="1717" y="1835"/>
                  </a:cxn>
                  <a:cxn ang="0">
                    <a:pos x="1767" y="1422"/>
                  </a:cxn>
                  <a:cxn ang="0">
                    <a:pos x="1739" y="1874"/>
                  </a:cxn>
                  <a:cxn ang="0">
                    <a:pos x="1956" y="1749"/>
                  </a:cxn>
                  <a:cxn ang="0">
                    <a:pos x="249" y="551"/>
                  </a:cxn>
                  <a:cxn ang="0">
                    <a:pos x="803" y="613"/>
                  </a:cxn>
                  <a:cxn ang="0">
                    <a:pos x="675" y="828"/>
                  </a:cxn>
                  <a:cxn ang="0">
                    <a:pos x="249" y="890"/>
                  </a:cxn>
                  <a:cxn ang="0">
                    <a:pos x="675" y="828"/>
                  </a:cxn>
                  <a:cxn ang="0">
                    <a:pos x="675" y="1167"/>
                  </a:cxn>
                  <a:cxn ang="0">
                    <a:pos x="249" y="1105"/>
                  </a:cxn>
                  <a:cxn ang="0">
                    <a:pos x="249" y="1444"/>
                  </a:cxn>
                  <a:cxn ang="0">
                    <a:pos x="803" y="1382"/>
                  </a:cxn>
                  <a:cxn ang="0">
                    <a:pos x="249" y="1444"/>
                  </a:cxn>
                  <a:cxn ang="0">
                    <a:pos x="1179" y="961"/>
                  </a:cxn>
                  <a:cxn ang="0">
                    <a:pos x="1300" y="1219"/>
                  </a:cxn>
                  <a:cxn ang="0">
                    <a:pos x="1604" y="858"/>
                  </a:cxn>
                </a:cxnLst>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w="9525">
                <a:noFill/>
              </a:ln>
            </p:spPr>
            <p:txBody>
              <a:bodyPr/>
              <a:p>
                <a:endParaRPr lang="zh-CN" altLang="en-US"/>
              </a:p>
            </p:txBody>
          </p:sp>
          <p:sp>
            <p:nvSpPr>
              <p:cNvPr id="33812" name="文本框 35"/>
              <p:cNvSpPr/>
              <p:nvPr/>
            </p:nvSpPr>
            <p:spPr>
              <a:xfrm>
                <a:off x="6584" y="3028"/>
                <a:ext cx="5157" cy="1057"/>
              </a:xfrm>
              <a:prstGeom prst="rect">
                <a:avLst/>
              </a:prstGeom>
              <a:noFill/>
              <a:ln w="9525">
                <a:noFill/>
              </a:ln>
            </p:spPr>
            <p:txBody>
              <a:bodyPr wrap="square" lIns="90000" tIns="46800" rIns="90000" bIns="46800" anchor="t"/>
              <a:p>
                <a:pPr>
                  <a:lnSpc>
                    <a:spcPct val="120000"/>
                  </a:lnSpc>
                </a:pPr>
                <a:r>
                  <a:rPr lang="zh-CN" altLang="en-US" sz="2000" b="1" dirty="0">
                    <a:latin typeface="仿宋_GB2312" panose="02010609030101010101" charset="-122"/>
                    <a:ea typeface="仿宋_GB2312" panose="02010609030101010101" charset="-122"/>
                    <a:sym typeface="仿宋_GB2312" panose="02010609030101010101" charset="-122"/>
                  </a:rPr>
                  <a:t>海陆资源富集。</a:t>
                </a:r>
                <a:endParaRPr lang="zh-CN" altLang="en-US" dirty="0">
                  <a:ea typeface="Arial" panose="020B0604020202020204" pitchFamily="34" charset="0"/>
                </a:endParaRPr>
              </a:p>
            </p:txBody>
          </p:sp>
          <p:sp>
            <p:nvSpPr>
              <p:cNvPr id="33813" name="椭圆 36"/>
              <p:cNvSpPr/>
              <p:nvPr/>
            </p:nvSpPr>
            <p:spPr>
              <a:xfrm>
                <a:off x="4911" y="4638"/>
                <a:ext cx="1057" cy="1057"/>
              </a:xfrm>
              <a:prstGeom prst="ellipse">
                <a:avLst/>
              </a:prstGeom>
              <a:solidFill>
                <a:srgbClr val="1F74AD"/>
              </a:solidFill>
              <a:ln w="38100" cap="flat" cmpd="sng">
                <a:solidFill>
                  <a:srgbClr val="FFFFFF"/>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14" name="任意多边形 22"/>
              <p:cNvSpPr/>
              <p:nvPr/>
            </p:nvSpPr>
            <p:spPr>
              <a:xfrm>
                <a:off x="5171" y="4902"/>
                <a:ext cx="539" cy="529"/>
              </a:xfrm>
              <a:custGeom>
                <a:avLst/>
                <a:gdLst/>
                <a:ahLst/>
                <a:cxnLst>
                  <a:cxn ang="0">
                    <a:pos x="1312" y="1552"/>
                  </a:cxn>
                  <a:cxn ang="0">
                    <a:pos x="291" y="1746"/>
                  </a:cxn>
                  <a:cxn ang="0">
                    <a:pos x="0" y="540"/>
                  </a:cxn>
                  <a:cxn ang="0">
                    <a:pos x="515" y="249"/>
                  </a:cxn>
                  <a:cxn ang="0">
                    <a:pos x="1205" y="0"/>
                  </a:cxn>
                  <a:cxn ang="0">
                    <a:pos x="1496" y="489"/>
                  </a:cxn>
                  <a:cxn ang="0">
                    <a:pos x="1413" y="291"/>
                  </a:cxn>
                  <a:cxn ang="0">
                    <a:pos x="802" y="83"/>
                  </a:cxn>
                  <a:cxn ang="0">
                    <a:pos x="1039" y="249"/>
                  </a:cxn>
                  <a:cxn ang="0">
                    <a:pos x="1243" y="499"/>
                  </a:cxn>
                  <a:cxn ang="0">
                    <a:pos x="291" y="333"/>
                  </a:cxn>
                  <a:cxn ang="0">
                    <a:pos x="83" y="1455"/>
                  </a:cxn>
                  <a:cxn ang="0">
                    <a:pos x="1039" y="1663"/>
                  </a:cxn>
                  <a:cxn ang="0">
                    <a:pos x="1641" y="1453"/>
                  </a:cxn>
                  <a:cxn ang="0">
                    <a:pos x="1138" y="583"/>
                  </a:cxn>
                  <a:cxn ang="0">
                    <a:pos x="1641" y="1453"/>
                  </a:cxn>
                  <a:cxn ang="0">
                    <a:pos x="1752" y="809"/>
                  </a:cxn>
                  <a:cxn ang="0">
                    <a:pos x="1026" y="1228"/>
                  </a:cxn>
                  <a:cxn ang="0">
                    <a:pos x="1767" y="1422"/>
                  </a:cxn>
                  <a:cxn ang="0">
                    <a:pos x="1717" y="1835"/>
                  </a:cxn>
                  <a:cxn ang="0">
                    <a:pos x="1767" y="1422"/>
                  </a:cxn>
                  <a:cxn ang="0">
                    <a:pos x="1739" y="1874"/>
                  </a:cxn>
                  <a:cxn ang="0">
                    <a:pos x="1956" y="1749"/>
                  </a:cxn>
                  <a:cxn ang="0">
                    <a:pos x="249" y="551"/>
                  </a:cxn>
                  <a:cxn ang="0">
                    <a:pos x="803" y="613"/>
                  </a:cxn>
                  <a:cxn ang="0">
                    <a:pos x="675" y="828"/>
                  </a:cxn>
                  <a:cxn ang="0">
                    <a:pos x="249" y="890"/>
                  </a:cxn>
                  <a:cxn ang="0">
                    <a:pos x="675" y="828"/>
                  </a:cxn>
                  <a:cxn ang="0">
                    <a:pos x="675" y="1167"/>
                  </a:cxn>
                  <a:cxn ang="0">
                    <a:pos x="249" y="1105"/>
                  </a:cxn>
                  <a:cxn ang="0">
                    <a:pos x="249" y="1444"/>
                  </a:cxn>
                  <a:cxn ang="0">
                    <a:pos x="803" y="1382"/>
                  </a:cxn>
                  <a:cxn ang="0">
                    <a:pos x="249" y="1444"/>
                  </a:cxn>
                  <a:cxn ang="0">
                    <a:pos x="1179" y="961"/>
                  </a:cxn>
                  <a:cxn ang="0">
                    <a:pos x="1300" y="1219"/>
                  </a:cxn>
                  <a:cxn ang="0">
                    <a:pos x="1604" y="858"/>
                  </a:cxn>
                </a:cxnLst>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w="9525">
                <a:noFill/>
              </a:ln>
            </p:spPr>
            <p:txBody>
              <a:bodyPr/>
              <a:p>
                <a:endParaRPr lang="zh-CN" altLang="en-US"/>
              </a:p>
            </p:txBody>
          </p:sp>
          <p:sp>
            <p:nvSpPr>
              <p:cNvPr id="33815" name="文本框 38"/>
              <p:cNvSpPr/>
              <p:nvPr/>
            </p:nvSpPr>
            <p:spPr>
              <a:xfrm>
                <a:off x="6584" y="4497"/>
                <a:ext cx="5157" cy="1057"/>
              </a:xfrm>
              <a:prstGeom prst="rect">
                <a:avLst/>
              </a:prstGeom>
              <a:noFill/>
              <a:ln w="9525">
                <a:noFill/>
              </a:ln>
            </p:spPr>
            <p:txBody>
              <a:bodyPr wrap="square" lIns="90000" tIns="46800" rIns="90000" bIns="46800" anchor="t"/>
              <a:p>
                <a:pPr>
                  <a:lnSpc>
                    <a:spcPct val="120000"/>
                  </a:lnSpc>
                </a:pPr>
                <a:r>
                  <a:rPr lang="zh-CN" altLang="en-US" sz="2000" b="1" dirty="0">
                    <a:solidFill>
                      <a:srgbClr val="000000"/>
                    </a:solidFill>
                    <a:latin typeface="仿宋_GB2312" panose="02010609030101010101" charset="-122"/>
                    <a:ea typeface="仿宋_GB2312" panose="02010609030101010101" charset="-122"/>
                    <a:sym typeface="仿宋_GB2312" panose="02010609030101010101" charset="-122"/>
                  </a:rPr>
                  <a:t>历史文化底蕴丰厚。</a:t>
                </a:r>
                <a:endParaRPr lang="zh-CN" altLang="en-US" dirty="0">
                  <a:ea typeface="Arial" panose="020B0604020202020204" pitchFamily="34" charset="0"/>
                </a:endParaRPr>
              </a:p>
            </p:txBody>
          </p:sp>
          <p:sp>
            <p:nvSpPr>
              <p:cNvPr id="33816" name="椭圆 39"/>
              <p:cNvSpPr/>
              <p:nvPr/>
            </p:nvSpPr>
            <p:spPr>
              <a:xfrm>
                <a:off x="3193" y="5484"/>
                <a:ext cx="1057" cy="1057"/>
              </a:xfrm>
              <a:prstGeom prst="ellipse">
                <a:avLst/>
              </a:prstGeom>
              <a:solidFill>
                <a:srgbClr val="9BBB59"/>
              </a:solidFill>
              <a:ln w="38100" cap="flat" cmpd="sng">
                <a:solidFill>
                  <a:srgbClr val="FFFFFF"/>
                </a:solidFill>
                <a:prstDash val="solid"/>
                <a:round/>
                <a:headEnd type="none" w="med" len="med"/>
                <a:tailEnd type="none" w="med" len="med"/>
              </a:ln>
            </p:spPr>
            <p:txBody>
              <a:bodyPr anchor="ctr"/>
              <a:p>
                <a:pPr algn="ctr">
                  <a:lnSpc>
                    <a:spcPct val="120000"/>
                  </a:lnSpc>
                </a:pP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33817" name="任意多边形 22"/>
              <p:cNvSpPr/>
              <p:nvPr/>
            </p:nvSpPr>
            <p:spPr>
              <a:xfrm>
                <a:off x="3452" y="5748"/>
                <a:ext cx="539" cy="529"/>
              </a:xfrm>
              <a:custGeom>
                <a:avLst/>
                <a:gdLst/>
                <a:ahLst/>
                <a:cxnLst>
                  <a:cxn ang="0">
                    <a:pos x="1312" y="1552"/>
                  </a:cxn>
                  <a:cxn ang="0">
                    <a:pos x="291" y="1746"/>
                  </a:cxn>
                  <a:cxn ang="0">
                    <a:pos x="0" y="540"/>
                  </a:cxn>
                  <a:cxn ang="0">
                    <a:pos x="515" y="249"/>
                  </a:cxn>
                  <a:cxn ang="0">
                    <a:pos x="1205" y="0"/>
                  </a:cxn>
                  <a:cxn ang="0">
                    <a:pos x="1496" y="489"/>
                  </a:cxn>
                  <a:cxn ang="0">
                    <a:pos x="1413" y="291"/>
                  </a:cxn>
                  <a:cxn ang="0">
                    <a:pos x="802" y="83"/>
                  </a:cxn>
                  <a:cxn ang="0">
                    <a:pos x="1039" y="249"/>
                  </a:cxn>
                  <a:cxn ang="0">
                    <a:pos x="1243" y="499"/>
                  </a:cxn>
                  <a:cxn ang="0">
                    <a:pos x="291" y="333"/>
                  </a:cxn>
                  <a:cxn ang="0">
                    <a:pos x="83" y="1455"/>
                  </a:cxn>
                  <a:cxn ang="0">
                    <a:pos x="1039" y="1663"/>
                  </a:cxn>
                  <a:cxn ang="0">
                    <a:pos x="1641" y="1453"/>
                  </a:cxn>
                  <a:cxn ang="0">
                    <a:pos x="1138" y="583"/>
                  </a:cxn>
                  <a:cxn ang="0">
                    <a:pos x="1641" y="1453"/>
                  </a:cxn>
                  <a:cxn ang="0">
                    <a:pos x="1752" y="809"/>
                  </a:cxn>
                  <a:cxn ang="0">
                    <a:pos x="1026" y="1228"/>
                  </a:cxn>
                  <a:cxn ang="0">
                    <a:pos x="1767" y="1422"/>
                  </a:cxn>
                  <a:cxn ang="0">
                    <a:pos x="1717" y="1835"/>
                  </a:cxn>
                  <a:cxn ang="0">
                    <a:pos x="1767" y="1422"/>
                  </a:cxn>
                  <a:cxn ang="0">
                    <a:pos x="1739" y="1874"/>
                  </a:cxn>
                  <a:cxn ang="0">
                    <a:pos x="1956" y="1749"/>
                  </a:cxn>
                  <a:cxn ang="0">
                    <a:pos x="249" y="551"/>
                  </a:cxn>
                  <a:cxn ang="0">
                    <a:pos x="803" y="613"/>
                  </a:cxn>
                  <a:cxn ang="0">
                    <a:pos x="675" y="828"/>
                  </a:cxn>
                  <a:cxn ang="0">
                    <a:pos x="249" y="890"/>
                  </a:cxn>
                  <a:cxn ang="0">
                    <a:pos x="675" y="828"/>
                  </a:cxn>
                  <a:cxn ang="0">
                    <a:pos x="675" y="1167"/>
                  </a:cxn>
                  <a:cxn ang="0">
                    <a:pos x="249" y="1105"/>
                  </a:cxn>
                  <a:cxn ang="0">
                    <a:pos x="249" y="1444"/>
                  </a:cxn>
                  <a:cxn ang="0">
                    <a:pos x="803" y="1382"/>
                  </a:cxn>
                  <a:cxn ang="0">
                    <a:pos x="249" y="1444"/>
                  </a:cxn>
                  <a:cxn ang="0">
                    <a:pos x="1179" y="961"/>
                  </a:cxn>
                  <a:cxn ang="0">
                    <a:pos x="1300" y="1219"/>
                  </a:cxn>
                  <a:cxn ang="0">
                    <a:pos x="1604" y="858"/>
                  </a:cxn>
                </a:cxnLst>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FFFFFF"/>
              </a:solidFill>
              <a:ln w="9525">
                <a:noFill/>
              </a:ln>
            </p:spPr>
            <p:txBody>
              <a:bodyPr/>
              <a:p>
                <a:endParaRPr lang="zh-CN" altLang="en-US"/>
              </a:p>
            </p:txBody>
          </p:sp>
          <p:sp>
            <p:nvSpPr>
              <p:cNvPr id="33818" name="文本框 41"/>
              <p:cNvSpPr/>
              <p:nvPr/>
            </p:nvSpPr>
            <p:spPr>
              <a:xfrm>
                <a:off x="6595" y="5965"/>
                <a:ext cx="5146" cy="1057"/>
              </a:xfrm>
              <a:prstGeom prst="rect">
                <a:avLst/>
              </a:prstGeom>
              <a:noFill/>
              <a:ln w="9525">
                <a:noFill/>
              </a:ln>
            </p:spPr>
            <p:txBody>
              <a:bodyPr wrap="square" lIns="90000" tIns="46800" rIns="90000" bIns="46800" anchor="t"/>
              <a:p>
                <a:pPr>
                  <a:lnSpc>
                    <a:spcPct val="120000"/>
                  </a:lnSpc>
                </a:pPr>
                <a:r>
                  <a:rPr lang="zh-CN" altLang="en-US" sz="2000" b="1" dirty="0">
                    <a:latin typeface="仿宋_GB2312" panose="02010609030101010101" charset="-122"/>
                    <a:ea typeface="仿宋_GB2312" panose="02010609030101010101" charset="-122"/>
                    <a:sym typeface="仿宋_GB2312" panose="02010609030101010101" charset="-122"/>
                  </a:rPr>
                  <a:t>政策机遇空前。</a:t>
                </a:r>
                <a:endParaRPr lang="zh-CN" altLang="en-US" dirty="0">
                  <a:ea typeface="Arial" panose="020B0604020202020204" pitchFamily="34" charset="0"/>
                </a:endParaRPr>
              </a:p>
            </p:txBody>
          </p:sp>
        </p:grpSp>
        <p:sp>
          <p:nvSpPr>
            <p:cNvPr id="33819" name="文本框 42"/>
            <p:cNvSpPr/>
            <p:nvPr/>
          </p:nvSpPr>
          <p:spPr>
            <a:xfrm>
              <a:off x="138" y="1833"/>
              <a:ext cx="1008" cy="580"/>
            </a:xfrm>
            <a:prstGeom prst="rect">
              <a:avLst/>
            </a:prstGeom>
            <a:noFill/>
            <a:ln w="9525">
              <a:noFill/>
            </a:ln>
          </p:spPr>
          <p:txBody>
            <a:bodyPr wrap="none" anchor="t">
              <a:spAutoFit/>
            </a:bodyPr>
            <a:p>
              <a:r>
                <a:rPr lang="zh-CN" altLang="en-US" dirty="0">
                  <a:solidFill>
                    <a:srgbClr val="FF0000"/>
                  </a:solidFill>
                  <a:latin typeface="Arial" panose="020B0604020202020204" pitchFamily="34" charset="0"/>
                  <a:ea typeface="黑体" panose="02010609060101010101" charset="-122"/>
                  <a:sym typeface="黑体" panose="02010609060101010101" charset="-122"/>
                </a:rPr>
                <a:t>优势</a:t>
              </a:r>
              <a:endParaRPr lang="zh-CN" altLang="en-US" dirty="0">
                <a:ea typeface="Arial" panose="020B0604020202020204" pitchFamily="34" charset="0"/>
              </a:endParaRPr>
            </a:p>
          </p:txBody>
        </p:sp>
        <p:sp>
          <p:nvSpPr>
            <p:cNvPr id="33820" name="文本框 46"/>
            <p:cNvSpPr/>
            <p:nvPr/>
          </p:nvSpPr>
          <p:spPr>
            <a:xfrm>
              <a:off x="138" y="1833"/>
              <a:ext cx="1008" cy="580"/>
            </a:xfrm>
            <a:prstGeom prst="rect">
              <a:avLst/>
            </a:prstGeom>
            <a:noFill/>
            <a:ln w="9525">
              <a:noFill/>
            </a:ln>
          </p:spPr>
          <p:txBody>
            <a:bodyPr wrap="none" anchor="t">
              <a:spAutoFit/>
            </a:bodyPr>
            <a:p>
              <a:r>
                <a:rPr lang="zh-CN" altLang="en-US" dirty="0">
                  <a:solidFill>
                    <a:srgbClr val="FF0000"/>
                  </a:solidFill>
                  <a:latin typeface="Arial" panose="020B0604020202020204" pitchFamily="34" charset="0"/>
                  <a:ea typeface="黑体" panose="02010609060101010101" charset="-122"/>
                  <a:sym typeface="黑体" panose="02010609060101010101" charset="-122"/>
                </a:rPr>
                <a:t>优势</a:t>
              </a:r>
              <a:endParaRPr lang="zh-CN" altLang="en-US" dirty="0">
                <a:ea typeface="Arial" panose="020B0604020202020204" pitchFamily="34" charset="0"/>
              </a:endParaRPr>
            </a:p>
          </p:txBody>
        </p:sp>
      </p:grpSp>
      <p:sp>
        <p:nvSpPr>
          <p:cNvPr id="33821" name="文本框 47"/>
          <p:cNvSpPr/>
          <p:nvPr/>
        </p:nvSpPr>
        <p:spPr>
          <a:xfrm>
            <a:off x="3986213" y="1090613"/>
            <a:ext cx="3689350" cy="460375"/>
          </a:xfrm>
          <a:prstGeom prst="rect">
            <a:avLst/>
          </a:prstGeom>
          <a:noFill/>
          <a:ln w="9525">
            <a:noFill/>
          </a:ln>
        </p:spPr>
        <p:txBody>
          <a:bodyPr wrap="none" anchor="t">
            <a:spAutoFit/>
          </a:bodyPr>
          <a:p>
            <a:r>
              <a:rPr lang="en-US" altLang="x-none" sz="2400" b="1" dirty="0">
                <a:solidFill>
                  <a:srgbClr val="FF0000"/>
                </a:solidFill>
                <a:latin typeface="楷体_GB2312" panose="02010609030101010101" charset="-122"/>
                <a:ea typeface="楷体_GB2312" panose="02010609030101010101" charset="-122"/>
                <a:sym typeface="楷体_GB2312" panose="02010609030101010101" charset="-122"/>
              </a:rPr>
              <a:t> </a:t>
            </a:r>
            <a:r>
              <a:rPr lang="zh-CN" altLang="en-US" sz="2400" b="1" dirty="0">
                <a:solidFill>
                  <a:srgbClr val="FF0000"/>
                </a:solidFill>
                <a:latin typeface="微软雅黑" panose="020B0503020204020204" charset="-122"/>
                <a:ea typeface="微软雅黑" panose="020B0503020204020204" charset="-122"/>
                <a:sym typeface="楷体_GB2312" panose="02010609030101010101" charset="-122"/>
              </a:rPr>
              <a:t>（二）揭阳发展主要优势</a:t>
            </a:r>
            <a:endParaRPr lang="zh-CN" altLang="en-US" dirty="0">
              <a:latin typeface="微软雅黑" panose="020B0503020204020204" charset="-122"/>
              <a:ea typeface="微软雅黑" panose="020B050302020402020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7"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4818"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4819"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4820" name="文本框 23"/>
          <p:cNvSpPr/>
          <p:nvPr/>
        </p:nvSpPr>
        <p:spPr>
          <a:xfrm>
            <a:off x="2624138" y="1311275"/>
            <a:ext cx="5580062" cy="476250"/>
          </a:xfrm>
          <a:prstGeom prst="rect">
            <a:avLst/>
          </a:prstGeom>
          <a:noFill/>
          <a:ln w="9525">
            <a:noFill/>
          </a:ln>
        </p:spPr>
        <p:txBody>
          <a:bodyPr wrap="none" anchor="t">
            <a:spAutoFit/>
          </a:bodyPr>
          <a:p>
            <a:r>
              <a:rPr lang="zh-CN" altLang="en-US" sz="2500" b="1" dirty="0">
                <a:solidFill>
                  <a:srgbClr val="FF0000"/>
                </a:solidFill>
                <a:latin typeface="微软雅黑" panose="020B0503020204020204" charset="-122"/>
                <a:ea typeface="微软雅黑" panose="020B0503020204020204" charset="-122"/>
                <a:sym typeface="楷体_GB2312" panose="02010609030101010101" charset="-122"/>
              </a:rPr>
              <a:t>（三）我市“十四五”阶段性特征判断</a:t>
            </a:r>
            <a:endParaRPr lang="zh-CN" altLang="en-US" sz="2500" b="1" dirty="0">
              <a:solidFill>
                <a:srgbClr val="FF0000"/>
              </a:solidFill>
              <a:latin typeface="微软雅黑" panose="020B0503020204020204" charset="-122"/>
              <a:ea typeface="微软雅黑" panose="020B0503020204020204" charset="-122"/>
              <a:sym typeface="楷体_GB2312" panose="02010609030101010101" charset="-122"/>
            </a:endParaRPr>
          </a:p>
        </p:txBody>
      </p:sp>
      <p:sp>
        <p:nvSpPr>
          <p:cNvPr id="34823" name="椭圆 26"/>
          <p:cNvSpPr/>
          <p:nvPr/>
        </p:nvSpPr>
        <p:spPr>
          <a:xfrm>
            <a:off x="1406525" y="5643563"/>
            <a:ext cx="114300" cy="115887"/>
          </a:xfrm>
          <a:prstGeom prst="ellipse">
            <a:avLst/>
          </a:prstGeom>
          <a:solidFill>
            <a:srgbClr val="F2F2F2"/>
          </a:solidFill>
          <a:ln w="38100" cap="flat" cmpd="sng">
            <a:solidFill>
              <a:srgbClr val="7F7F7F"/>
            </a:solidFill>
            <a:prstDash val="solid"/>
            <a:round/>
            <a:headEnd type="none" w="med" len="med"/>
            <a:tailEnd type="none" w="med" len="med"/>
          </a:ln>
        </p:spPr>
        <p:txBody>
          <a:bodyPr anchor="ctr"/>
          <a:p>
            <a:pPr algn="ctr">
              <a:lnSpc>
                <a:spcPct val="14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24" name="圆角矩形 27"/>
          <p:cNvSpPr/>
          <p:nvPr/>
        </p:nvSpPr>
        <p:spPr>
          <a:xfrm>
            <a:off x="2809875" y="2335213"/>
            <a:ext cx="1944688" cy="2746375"/>
          </a:xfrm>
          <a:prstGeom prst="roundRect">
            <a:avLst>
              <a:gd name="adj" fmla="val 16667"/>
            </a:avLst>
          </a:prstGeom>
          <a:solidFill>
            <a:srgbClr val="D6E9F7"/>
          </a:solidFill>
          <a:ln w="9525">
            <a:noFill/>
          </a:ln>
        </p:spPr>
        <p:txBody>
          <a:bodyPr anchor="ctr"/>
          <a:p>
            <a:pPr algn="ctr">
              <a:lnSpc>
                <a:spcPct val="120000"/>
              </a:lnSpc>
            </a:pPr>
            <a:r>
              <a:rPr lang="zh-CN" altLang="en-US" dirty="0">
                <a:solidFill>
                  <a:srgbClr val="3F3F3F"/>
                </a:solidFill>
                <a:latin typeface="仿宋_GB2312" panose="02010609030101010101" charset="-122"/>
                <a:ea typeface="仿宋_GB2312" panose="02010609030101010101" charset="-122"/>
                <a:sym typeface="仿宋_GB2312" panose="02010609030101010101" charset="-122"/>
              </a:rPr>
              <a:t>推动区域协调发展的要求更加迫切，处于协调推进区域与城乡融合发展的重要时期。</a:t>
            </a:r>
            <a:endParaRPr lang="zh-CN" altLang="en-US" dirty="0">
              <a:ea typeface="Arial" panose="020B0604020202020204" pitchFamily="34" charset="0"/>
            </a:endParaRPr>
          </a:p>
        </p:txBody>
      </p:sp>
      <p:sp>
        <p:nvSpPr>
          <p:cNvPr id="34825" name="椭圆 30"/>
          <p:cNvSpPr/>
          <p:nvPr/>
        </p:nvSpPr>
        <p:spPr>
          <a:xfrm rot="8100000">
            <a:off x="3635375" y="493077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26" name="椭圆 31"/>
          <p:cNvSpPr/>
          <p:nvPr/>
        </p:nvSpPr>
        <p:spPr>
          <a:xfrm>
            <a:off x="3729038" y="5643563"/>
            <a:ext cx="115887" cy="115887"/>
          </a:xfrm>
          <a:prstGeom prst="ellipse">
            <a:avLst/>
          </a:prstGeom>
          <a:solidFill>
            <a:srgbClr val="F2F2F2"/>
          </a:solidFill>
          <a:ln w="38100" cap="flat" cmpd="sng">
            <a:solidFill>
              <a:srgbClr val="7F7F7F"/>
            </a:solidFill>
            <a:prstDash val="solid"/>
            <a:round/>
            <a:headEnd type="none" w="med" len="med"/>
            <a:tailEnd type="none" w="med" len="med"/>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27" name="圆角矩形 32"/>
          <p:cNvSpPr/>
          <p:nvPr/>
        </p:nvSpPr>
        <p:spPr>
          <a:xfrm>
            <a:off x="5133975" y="2335213"/>
            <a:ext cx="1944688" cy="2746375"/>
          </a:xfrm>
          <a:prstGeom prst="roundRect">
            <a:avLst>
              <a:gd name="adj" fmla="val 16667"/>
            </a:avLst>
          </a:prstGeom>
          <a:solidFill>
            <a:srgbClr val="C8F3F6"/>
          </a:solidFill>
          <a:ln w="9525">
            <a:noFill/>
          </a:ln>
        </p:spPr>
        <p:txBody>
          <a:bodyPr anchor="ctr"/>
          <a:p>
            <a:pPr algn="ctr">
              <a:lnSpc>
                <a:spcPct val="120000"/>
              </a:lnSpc>
            </a:pPr>
            <a:r>
              <a:rPr lang="zh-CN" altLang="en-US" dirty="0">
                <a:solidFill>
                  <a:srgbClr val="3F3F3F"/>
                </a:solidFill>
                <a:latin typeface="仿宋_GB2312" panose="02010609030101010101" charset="-122"/>
                <a:ea typeface="仿宋_GB2312" panose="02010609030101010101" charset="-122"/>
                <a:sym typeface="仿宋_GB2312" panose="02010609030101010101" charset="-122"/>
              </a:rPr>
              <a:t>提升发展质量的要求更加迫切，处于新旧动能转换和高质量发展的突破时期。</a:t>
            </a:r>
            <a:endParaRPr lang="zh-CN" altLang="en-US" dirty="0">
              <a:ea typeface="Arial" panose="020B0604020202020204" pitchFamily="34" charset="0"/>
            </a:endParaRPr>
          </a:p>
        </p:txBody>
      </p:sp>
      <p:sp>
        <p:nvSpPr>
          <p:cNvPr id="34830" name="椭圆 35"/>
          <p:cNvSpPr/>
          <p:nvPr/>
        </p:nvSpPr>
        <p:spPr>
          <a:xfrm>
            <a:off x="6053138" y="5643563"/>
            <a:ext cx="115887" cy="115887"/>
          </a:xfrm>
          <a:prstGeom prst="ellipse">
            <a:avLst/>
          </a:prstGeom>
          <a:solidFill>
            <a:srgbClr val="F2F2F2"/>
          </a:solidFill>
          <a:ln w="38100" cap="flat" cmpd="sng">
            <a:solidFill>
              <a:srgbClr val="7F7F7F"/>
            </a:solidFill>
            <a:prstDash val="solid"/>
            <a:round/>
            <a:headEnd type="none" w="med" len="med"/>
            <a:tailEnd type="none" w="med" len="med"/>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1" name="圆角矩形 36"/>
          <p:cNvSpPr/>
          <p:nvPr/>
        </p:nvSpPr>
        <p:spPr>
          <a:xfrm>
            <a:off x="7456488" y="2335213"/>
            <a:ext cx="1944687" cy="2746375"/>
          </a:xfrm>
          <a:prstGeom prst="roundRect">
            <a:avLst>
              <a:gd name="adj" fmla="val 16667"/>
            </a:avLst>
          </a:prstGeom>
          <a:solidFill>
            <a:srgbClr val="E0ECDD"/>
          </a:solidFill>
          <a:ln w="9525">
            <a:noFill/>
          </a:ln>
        </p:spPr>
        <p:txBody>
          <a:bodyPr anchor="ctr"/>
          <a:p>
            <a:pPr algn="ctr">
              <a:lnSpc>
                <a:spcPct val="120000"/>
              </a:lnSpc>
            </a:pPr>
            <a:r>
              <a:rPr lang="zh-CN" altLang="en-US" b="1" dirty="0">
                <a:solidFill>
                  <a:srgbClr val="3F3F3F"/>
                </a:solidFill>
                <a:latin typeface="仿宋_GB2312" panose="02010609030101010101" charset="-122"/>
                <a:ea typeface="仿宋_GB2312" panose="02010609030101010101" charset="-122"/>
                <a:sym typeface="仿宋_GB2312" panose="02010609030101010101" charset="-122"/>
              </a:rPr>
              <a:t>全面提升治理能力的要求更加迫切，处于加快推进社会治理体系和治理能力现代化的深化时期。</a:t>
            </a:r>
            <a:endParaRPr lang="zh-CN" altLang="en-US" dirty="0">
              <a:ea typeface="Arial" panose="020B0604020202020204" pitchFamily="34" charset="0"/>
            </a:endParaRPr>
          </a:p>
        </p:txBody>
      </p:sp>
      <p:sp>
        <p:nvSpPr>
          <p:cNvPr id="34832" name="泪滴形 41"/>
          <p:cNvSpPr/>
          <p:nvPr/>
        </p:nvSpPr>
        <p:spPr>
          <a:xfrm rot="8100000">
            <a:off x="8150225" y="4920933"/>
            <a:ext cx="568325" cy="568325"/>
          </a:xfrm>
          <a:prstGeom prst="rect">
            <a:avLst/>
          </a:prstGeom>
          <a:solidFill>
            <a:srgbClr val="69A35B"/>
          </a:solidFill>
          <a:ln w="38100" cap="flat" cmpd="sng">
            <a:solidFill>
              <a:srgbClr val="F2F2F2"/>
            </a:solidFill>
            <a:prstDash val="solid"/>
            <a:round/>
            <a:headEnd type="none" w="med" len="med"/>
            <a:tailEnd type="none" w="med" len="med"/>
          </a:ln>
        </p:spPr>
        <p:txBody>
          <a:bodyPr anchor="ctr"/>
          <a:p>
            <a:pPr algn="ctr">
              <a:lnSpc>
                <a:spcPct val="12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3" name="椭圆 42"/>
          <p:cNvSpPr/>
          <p:nvPr/>
        </p:nvSpPr>
        <p:spPr>
          <a:xfrm rot="8100000">
            <a:off x="8281988" y="505269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4" name="椭圆 43"/>
          <p:cNvSpPr/>
          <p:nvPr/>
        </p:nvSpPr>
        <p:spPr>
          <a:xfrm>
            <a:off x="8375650" y="5643563"/>
            <a:ext cx="115888" cy="115887"/>
          </a:xfrm>
          <a:prstGeom prst="ellipse">
            <a:avLst/>
          </a:prstGeom>
          <a:solidFill>
            <a:srgbClr val="F2F2F2"/>
          </a:solidFill>
          <a:ln w="38100" cap="flat" cmpd="sng">
            <a:solidFill>
              <a:srgbClr val="7F7F7F"/>
            </a:solidFill>
            <a:prstDash val="solid"/>
            <a:round/>
            <a:headEnd type="none" w="med" len="med"/>
            <a:tailEnd type="none" w="med" len="med"/>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5" name="圆角矩形 48"/>
          <p:cNvSpPr/>
          <p:nvPr/>
        </p:nvSpPr>
        <p:spPr>
          <a:xfrm>
            <a:off x="9780588" y="2335213"/>
            <a:ext cx="1944687" cy="2746375"/>
          </a:xfrm>
          <a:prstGeom prst="roundRect">
            <a:avLst>
              <a:gd name="adj" fmla="val 16667"/>
            </a:avLst>
          </a:prstGeom>
          <a:solidFill>
            <a:srgbClr val="EAF1DD"/>
          </a:solidFill>
          <a:ln w="9525">
            <a:noFill/>
          </a:ln>
        </p:spPr>
        <p:txBody>
          <a:bodyPr anchor="ctr"/>
          <a:p>
            <a:pPr algn="ctr">
              <a:lnSpc>
                <a:spcPct val="120000"/>
              </a:lnSpc>
            </a:pPr>
            <a:r>
              <a:rPr lang="zh-CN" altLang="en-US" b="1" dirty="0">
                <a:solidFill>
                  <a:srgbClr val="3F3F3F"/>
                </a:solidFill>
                <a:latin typeface="仿宋_GB2312" panose="02010609030101010101" charset="-122"/>
                <a:ea typeface="仿宋_GB2312" panose="02010609030101010101" charset="-122"/>
                <a:sym typeface="仿宋_GB2312" panose="02010609030101010101" charset="-122"/>
              </a:rPr>
              <a:t>推动生态环境根本好转的要求更加迫切，处于改善生态环境和着力推动绿色发展的攻坚时期。</a:t>
            </a:r>
            <a:endParaRPr lang="zh-CN" altLang="en-US" dirty="0">
              <a:ea typeface="Arial" panose="020B0604020202020204" pitchFamily="34" charset="0"/>
            </a:endParaRPr>
          </a:p>
        </p:txBody>
      </p:sp>
      <p:sp>
        <p:nvSpPr>
          <p:cNvPr id="34836" name="泪滴形 49"/>
          <p:cNvSpPr/>
          <p:nvPr/>
        </p:nvSpPr>
        <p:spPr>
          <a:xfrm rot="8100000">
            <a:off x="10472738" y="4920933"/>
            <a:ext cx="568325" cy="568325"/>
          </a:xfrm>
          <a:prstGeom prst="rect">
            <a:avLst/>
          </a:prstGeom>
          <a:solidFill>
            <a:srgbClr val="9BBB59"/>
          </a:solidFill>
          <a:ln w="38100" cap="flat" cmpd="sng">
            <a:solidFill>
              <a:srgbClr val="F2F2F2"/>
            </a:solidFill>
            <a:prstDash val="solid"/>
            <a:round/>
            <a:headEnd type="none" w="med" len="med"/>
            <a:tailEnd type="none" w="med" len="med"/>
          </a:ln>
        </p:spPr>
        <p:txBody>
          <a:bodyPr anchor="ctr"/>
          <a:p>
            <a:pPr algn="ctr">
              <a:lnSpc>
                <a:spcPct val="12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7" name="椭圆 50"/>
          <p:cNvSpPr/>
          <p:nvPr/>
        </p:nvSpPr>
        <p:spPr>
          <a:xfrm rot="8100000">
            <a:off x="10604500" y="505269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8" name="椭圆 51"/>
          <p:cNvSpPr/>
          <p:nvPr/>
        </p:nvSpPr>
        <p:spPr>
          <a:xfrm>
            <a:off x="10699750" y="5643563"/>
            <a:ext cx="114300" cy="115887"/>
          </a:xfrm>
          <a:prstGeom prst="ellipse">
            <a:avLst/>
          </a:prstGeom>
          <a:solidFill>
            <a:srgbClr val="F2F2F2"/>
          </a:solidFill>
          <a:ln w="38100" cap="flat" cmpd="sng">
            <a:solidFill>
              <a:srgbClr val="7F7F7F"/>
            </a:solidFill>
            <a:prstDash val="solid"/>
            <a:round/>
            <a:headEnd type="none" w="med" len="med"/>
            <a:tailEnd type="none" w="med" len="med"/>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39" name="直接连接符 52"/>
          <p:cNvSpPr/>
          <p:nvPr/>
        </p:nvSpPr>
        <p:spPr>
          <a:xfrm flipH="1">
            <a:off x="-7937" y="5700713"/>
            <a:ext cx="12185650" cy="1587"/>
          </a:xfrm>
          <a:prstGeom prst="line">
            <a:avLst/>
          </a:prstGeom>
          <a:ln w="19050" cap="flat" cmpd="sng">
            <a:solidFill>
              <a:srgbClr val="7F7F7F"/>
            </a:solidFill>
            <a:prstDash val="solid"/>
            <a:round/>
            <a:headEnd type="none" w="med" len="med"/>
            <a:tailEnd type="none" w="med" len="med"/>
          </a:ln>
        </p:spPr>
      </p:sp>
      <p:sp>
        <p:nvSpPr>
          <p:cNvPr id="34840" name="圆角矩形 53"/>
          <p:cNvSpPr/>
          <p:nvPr/>
        </p:nvSpPr>
        <p:spPr>
          <a:xfrm>
            <a:off x="473075" y="2335213"/>
            <a:ext cx="1944688" cy="2746375"/>
          </a:xfrm>
          <a:prstGeom prst="roundRect">
            <a:avLst>
              <a:gd name="adj" fmla="val 16667"/>
            </a:avLst>
          </a:prstGeom>
          <a:solidFill>
            <a:srgbClr val="CAE4F5"/>
          </a:solidFill>
          <a:ln w="9525">
            <a:noFill/>
          </a:ln>
        </p:spPr>
        <p:txBody>
          <a:bodyPr anchor="ctr"/>
          <a:p>
            <a:pPr algn="ctr">
              <a:lnSpc>
                <a:spcPct val="120000"/>
              </a:lnSpc>
            </a:pPr>
            <a:r>
              <a:rPr lang="zh-CN" altLang="en-US" b="1" dirty="0">
                <a:solidFill>
                  <a:srgbClr val="3F3F3F"/>
                </a:solidFill>
                <a:latin typeface="仿宋_GB2312" panose="02010609030101010101" charset="-122"/>
                <a:ea typeface="仿宋_GB2312" panose="02010609030101010101" charset="-122"/>
                <a:sym typeface="仿宋_GB2312" panose="02010609030101010101" charset="-122"/>
              </a:rPr>
              <a:t>提升区域综合实力的要求更加迫切，处于开启全面现代化建设新征程和追比进位的关键时期。</a:t>
            </a:r>
            <a:endParaRPr lang="zh-CN" altLang="en-US" dirty="0">
              <a:ea typeface="Arial" panose="020B0604020202020204" pitchFamily="34" charset="0"/>
            </a:endParaRPr>
          </a:p>
        </p:txBody>
      </p:sp>
      <p:sp>
        <p:nvSpPr>
          <p:cNvPr id="34841" name="泪滴形 54"/>
          <p:cNvSpPr/>
          <p:nvPr/>
        </p:nvSpPr>
        <p:spPr>
          <a:xfrm rot="8100000">
            <a:off x="1165225" y="4943793"/>
            <a:ext cx="568325" cy="568325"/>
          </a:xfrm>
          <a:prstGeom prst="rect">
            <a:avLst/>
          </a:prstGeom>
          <a:solidFill>
            <a:srgbClr val="1F74AD"/>
          </a:solidFill>
          <a:ln w="38100" cap="flat" cmpd="sng">
            <a:solidFill>
              <a:srgbClr val="F2F2F2"/>
            </a:solidFill>
            <a:prstDash val="solid"/>
            <a:round/>
            <a:headEnd type="none" w="med" len="med"/>
            <a:tailEnd type="none" w="med" len="med"/>
          </a:ln>
        </p:spPr>
        <p:txBody>
          <a:bodyPr anchor="ctr"/>
          <a:p>
            <a:pPr algn="ctr">
              <a:lnSpc>
                <a:spcPct val="120000"/>
              </a:lnSpc>
            </a:pPr>
            <a:endParaRPr lang="zh-CN" altLang="en-US">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42" name="圆角矩形 55"/>
          <p:cNvSpPr/>
          <p:nvPr/>
        </p:nvSpPr>
        <p:spPr>
          <a:xfrm>
            <a:off x="2797175" y="2335213"/>
            <a:ext cx="1943100" cy="2746375"/>
          </a:xfrm>
          <a:prstGeom prst="roundRect">
            <a:avLst>
              <a:gd name="adj" fmla="val 16667"/>
            </a:avLst>
          </a:prstGeom>
          <a:solidFill>
            <a:srgbClr val="D6E9F7"/>
          </a:solidFill>
          <a:ln w="9525">
            <a:noFill/>
          </a:ln>
        </p:spPr>
        <p:txBody>
          <a:bodyPr anchor="ctr"/>
          <a:p>
            <a:pPr algn="ctr">
              <a:lnSpc>
                <a:spcPct val="120000"/>
              </a:lnSpc>
            </a:pPr>
            <a:r>
              <a:rPr lang="zh-CN" altLang="en-US" b="1" dirty="0">
                <a:solidFill>
                  <a:srgbClr val="3F3F3F"/>
                </a:solidFill>
                <a:latin typeface="仿宋_GB2312" panose="02010609030101010101" charset="-122"/>
                <a:ea typeface="仿宋_GB2312" panose="02010609030101010101" charset="-122"/>
                <a:sym typeface="仿宋_GB2312" panose="02010609030101010101" charset="-122"/>
              </a:rPr>
              <a:t>推动区域协调发展的要求更加迫切，处于协调推进区域与城乡融合发展的重要时期。</a:t>
            </a:r>
            <a:endParaRPr lang="zh-CN" altLang="en-US" dirty="0">
              <a:ea typeface="Arial" panose="020B0604020202020204" pitchFamily="34" charset="0"/>
            </a:endParaRPr>
          </a:p>
        </p:txBody>
      </p:sp>
      <p:sp>
        <p:nvSpPr>
          <p:cNvPr id="34843" name="圆角矩形 57"/>
          <p:cNvSpPr/>
          <p:nvPr/>
        </p:nvSpPr>
        <p:spPr>
          <a:xfrm>
            <a:off x="5119688" y="2335213"/>
            <a:ext cx="1944687" cy="2746375"/>
          </a:xfrm>
          <a:prstGeom prst="roundRect">
            <a:avLst>
              <a:gd name="adj" fmla="val 16667"/>
            </a:avLst>
          </a:prstGeom>
          <a:solidFill>
            <a:srgbClr val="C8F3F6"/>
          </a:solidFill>
          <a:ln w="9525">
            <a:noFill/>
          </a:ln>
        </p:spPr>
        <p:txBody>
          <a:bodyPr anchor="ctr"/>
          <a:p>
            <a:pPr algn="ctr">
              <a:lnSpc>
                <a:spcPct val="120000"/>
              </a:lnSpc>
            </a:pPr>
            <a:r>
              <a:rPr lang="zh-CN" altLang="en-US" b="1" dirty="0">
                <a:solidFill>
                  <a:srgbClr val="3F3F3F"/>
                </a:solidFill>
                <a:latin typeface="仿宋_GB2312" panose="02010609030101010101" charset="-122"/>
                <a:ea typeface="仿宋_GB2312" panose="02010609030101010101" charset="-122"/>
                <a:sym typeface="仿宋_GB2312" panose="02010609030101010101" charset="-122"/>
              </a:rPr>
              <a:t>提升发展质量的要求更加迫切，处于新旧动能转换和高质量发展的突破时期。</a:t>
            </a:r>
            <a:endParaRPr lang="zh-CN" altLang="en-US" dirty="0">
              <a:ea typeface="Arial" panose="020B0604020202020204" pitchFamily="34" charset="0"/>
            </a:endParaRPr>
          </a:p>
        </p:txBody>
      </p:sp>
      <p:sp>
        <p:nvSpPr>
          <p:cNvPr id="34844" name="泪滴形 58"/>
          <p:cNvSpPr/>
          <p:nvPr/>
        </p:nvSpPr>
        <p:spPr>
          <a:xfrm rot="8100000">
            <a:off x="5819458" y="4928553"/>
            <a:ext cx="569912" cy="568325"/>
          </a:xfrm>
          <a:prstGeom prst="rect">
            <a:avLst/>
          </a:prstGeom>
          <a:solidFill>
            <a:srgbClr val="1AA3AA"/>
          </a:solidFill>
          <a:ln w="38100" cap="flat" cmpd="sng">
            <a:solidFill>
              <a:srgbClr val="F2F2F2"/>
            </a:solidFill>
            <a:prstDash val="solid"/>
            <a:round/>
            <a:headEnd type="none" w="med" len="med"/>
            <a:tailEnd type="none" w="med" len="med"/>
          </a:ln>
        </p:spPr>
        <p:txBody>
          <a:bodyPr anchor="ctr"/>
          <a:p>
            <a:pPr algn="ctr">
              <a:lnSpc>
                <a:spcPct val="12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45" name="椭圆 56"/>
          <p:cNvSpPr/>
          <p:nvPr/>
        </p:nvSpPr>
        <p:spPr>
          <a:xfrm rot="8100000">
            <a:off x="3621088" y="493077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4846" name="泪滴形 28"/>
          <p:cNvSpPr/>
          <p:nvPr/>
        </p:nvSpPr>
        <p:spPr>
          <a:xfrm rot="8100000">
            <a:off x="3502025" y="4920933"/>
            <a:ext cx="569913" cy="568325"/>
          </a:xfrm>
          <a:prstGeom prst="rect">
            <a:avLst/>
          </a:prstGeom>
          <a:solidFill>
            <a:srgbClr val="3498DB"/>
          </a:solidFill>
          <a:ln w="38100" cap="flat" cmpd="sng">
            <a:solidFill>
              <a:srgbClr val="F2F2F2"/>
            </a:solidFill>
            <a:prstDash val="solid"/>
            <a:round/>
            <a:headEnd type="none" w="med" len="med"/>
            <a:tailEnd type="none" w="med" len="med"/>
          </a:ln>
        </p:spPr>
        <p:txBody>
          <a:bodyPr anchor="ctr"/>
          <a:p>
            <a:pPr algn="ctr">
              <a:lnSpc>
                <a:spcPct val="12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 name="椭圆 42"/>
          <p:cNvSpPr/>
          <p:nvPr/>
        </p:nvSpPr>
        <p:spPr>
          <a:xfrm rot="8100000">
            <a:off x="3635693" y="505269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3" name="椭圆 42"/>
          <p:cNvSpPr/>
          <p:nvPr/>
        </p:nvSpPr>
        <p:spPr>
          <a:xfrm rot="8100000">
            <a:off x="5945188" y="5064760"/>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4" name="椭圆 42"/>
          <p:cNvSpPr/>
          <p:nvPr/>
        </p:nvSpPr>
        <p:spPr>
          <a:xfrm rot="8100000">
            <a:off x="1297623" y="5079365"/>
            <a:ext cx="295275" cy="295275"/>
          </a:xfrm>
          <a:prstGeom prst="ellipse">
            <a:avLst/>
          </a:prstGeom>
          <a:solidFill>
            <a:srgbClr val="F2F2F2"/>
          </a:solidFill>
          <a:ln w="9525">
            <a:noFill/>
          </a:ln>
        </p:spPr>
        <p:txBody>
          <a:bodyPr anchor="ctr"/>
          <a:p>
            <a:pPr algn="ctr">
              <a:lnSpc>
                <a:spcPct val="140000"/>
              </a:lnSpc>
            </a:pPr>
            <a:endParaRPr lang="zh-CN" altLang="en-US" sz="1400">
              <a:solidFill>
                <a:srgbClr val="FFFFFF"/>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1"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5842"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5843"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5844" name="矩形 7"/>
          <p:cNvSpPr/>
          <p:nvPr/>
        </p:nvSpPr>
        <p:spPr>
          <a:xfrm>
            <a:off x="679450" y="11620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三</a:t>
            </a:r>
            <a:endParaRPr lang="zh-CN" altLang="en-US" dirty="0">
              <a:ea typeface="Arial" panose="020B0604020202020204" pitchFamily="34" charset="0"/>
            </a:endParaRPr>
          </a:p>
        </p:txBody>
      </p:sp>
      <p:sp>
        <p:nvSpPr>
          <p:cNvPr id="35845" name="文本框 4"/>
          <p:cNvSpPr/>
          <p:nvPr/>
        </p:nvSpPr>
        <p:spPr>
          <a:xfrm>
            <a:off x="528638" y="2257425"/>
            <a:ext cx="5376862" cy="3416300"/>
          </a:xfrm>
          <a:prstGeom prst="rect">
            <a:avLst/>
          </a:prstGeom>
          <a:noFill/>
          <a:ln w="9525">
            <a:noFill/>
          </a:ln>
        </p:spPr>
        <p:txBody>
          <a:bodyPr wrap="square" anchor="t">
            <a:spAutoFit/>
          </a:bodyPr>
          <a:p>
            <a:r>
              <a:rPr lang="en-US" altLang="x-none" dirty="0">
                <a:solidFill>
                  <a:srgbClr val="000000"/>
                </a:solidFill>
                <a:latin typeface="Arial" panose="020B0604020202020204" pitchFamily="34" charset="0"/>
                <a:ea typeface="Arial" panose="020B0604020202020204" pitchFamily="34" charset="0"/>
                <a:sym typeface="Arial" panose="020B0604020202020204" pitchFamily="34" charset="0"/>
              </a:rPr>
              <a:t>   </a:t>
            </a:r>
            <a:r>
              <a:rPr lang="en-US" altLang="x-none" dirty="0">
                <a:solidFill>
                  <a:srgbClr val="000000"/>
                </a:solidFill>
                <a:latin typeface="方正仿宋简体" panose="02010601030101010101" charset="-122"/>
                <a:ea typeface="方正仿宋简体" panose="02010601030101010101" charset="-122"/>
                <a:sym typeface="方正仿宋简体" panose="02010601030101010101" charset="-122"/>
              </a:rPr>
              <a:t> </a:t>
            </a:r>
            <a:r>
              <a:rPr lang="en-US" altLang="x-none" sz="2400" dirty="0">
                <a:solidFill>
                  <a:srgbClr val="000000"/>
                </a:solidFill>
                <a:latin typeface="微软雅黑" panose="020B0503020204020204" charset="-122"/>
                <a:ea typeface="微软雅黑" panose="020B0503020204020204" charset="-122"/>
                <a:sym typeface="微软雅黑" panose="020B0503020204020204" charset="-122"/>
              </a:rPr>
              <a:t>  </a:t>
            </a:r>
            <a:r>
              <a:rPr lang="zh-CN" altLang="en-US" sz="2400" dirty="0">
                <a:solidFill>
                  <a:srgbClr val="000000"/>
                </a:solidFill>
                <a:latin typeface="微软雅黑" panose="020B0503020204020204" charset="-122"/>
                <a:ea typeface="微软雅黑" panose="020B0503020204020204" charset="-122"/>
                <a:sym typeface="微软雅黑" panose="020B0503020204020204" charset="-122"/>
              </a:rPr>
              <a:t> 9月17日至18日，省委书记李希到揭阳市，就认真贯彻落实习近平总书记对广东重要讲话和重要指示批示精神，推动落实省委十二届十次全会部署、高质量加快构建“一核一带一区”区域发展格局、做好“十四五”规划编制工作进行调研。提出揭阳要</a:t>
            </a:r>
            <a:r>
              <a:rPr lang="en-US" altLang="x-none" sz="2400" dirty="0">
                <a:solidFill>
                  <a:srgbClr val="000000"/>
                </a:solidFill>
                <a:latin typeface="微软雅黑" panose="020B0503020204020204" charset="-122"/>
                <a:ea typeface="微软雅黑" panose="020B0503020204020204" charset="-122"/>
                <a:sym typeface="微软雅黑" panose="020B0503020204020204" charset="-122"/>
              </a:rPr>
              <a:t>“</a:t>
            </a:r>
            <a:r>
              <a:rPr lang="zh-CN" altLang="en-US" sz="2400" b="1" dirty="0">
                <a:solidFill>
                  <a:srgbClr val="030BBD"/>
                </a:solidFill>
                <a:latin typeface="微软雅黑" panose="020B0503020204020204" charset="-122"/>
                <a:ea typeface="微软雅黑" panose="020B0503020204020204" charset="-122"/>
                <a:sym typeface="微软雅黑" panose="020B0503020204020204" charset="-122"/>
              </a:rPr>
              <a:t>建设宜居宜业宜游的活力古城、滨海新城，努力打造沿海经济带上的产业强市！</a:t>
            </a:r>
            <a:r>
              <a:rPr lang="en-US" altLang="x-none" sz="2400" dirty="0">
                <a:solidFill>
                  <a:srgbClr val="000000"/>
                </a:solidFill>
                <a:latin typeface="微软雅黑" panose="020B0503020204020204" charset="-122"/>
                <a:ea typeface="微软雅黑" panose="020B0503020204020204" charset="-122"/>
                <a:sym typeface="微软雅黑" panose="020B0503020204020204" charset="-122"/>
              </a:rPr>
              <a:t>”</a:t>
            </a:r>
            <a:endParaRPr lang="en-US" altLang="x-none" dirty="0">
              <a:ea typeface="Arial" panose="020B0604020202020204" pitchFamily="34" charset="0"/>
            </a:endParaRPr>
          </a:p>
        </p:txBody>
      </p:sp>
      <p:pic>
        <p:nvPicPr>
          <p:cNvPr id="35846" name="图片 1"/>
          <p:cNvPicPr>
            <a:picLocks noChangeAspect="1"/>
          </p:cNvPicPr>
          <p:nvPr/>
        </p:nvPicPr>
        <p:blipFill>
          <a:blip r:embed="rId3"/>
          <a:stretch>
            <a:fillRect/>
          </a:stretch>
        </p:blipFill>
        <p:spPr>
          <a:xfrm>
            <a:off x="6578600" y="1473200"/>
            <a:ext cx="4672013" cy="2665413"/>
          </a:xfrm>
          <a:prstGeom prst="rect">
            <a:avLst/>
          </a:prstGeom>
          <a:noFill/>
          <a:ln w="9525">
            <a:noFill/>
          </a:ln>
        </p:spPr>
      </p:pic>
      <p:pic>
        <p:nvPicPr>
          <p:cNvPr id="35847" name="图片 10"/>
          <p:cNvPicPr>
            <a:picLocks noChangeAspect="1"/>
          </p:cNvPicPr>
          <p:nvPr/>
        </p:nvPicPr>
        <p:blipFill>
          <a:blip r:embed="rId4"/>
          <a:stretch>
            <a:fillRect/>
          </a:stretch>
        </p:blipFill>
        <p:spPr>
          <a:xfrm>
            <a:off x="6607175" y="4300538"/>
            <a:ext cx="4643438" cy="2439987"/>
          </a:xfrm>
          <a:prstGeom prst="rect">
            <a:avLst/>
          </a:prstGeom>
          <a:noFill/>
          <a:ln w="9525">
            <a:noFill/>
          </a:ln>
        </p:spPr>
      </p:pic>
      <p:sp>
        <p:nvSpPr>
          <p:cNvPr id="35848" name="Freeform: Shape 13"/>
          <p:cNvSpPr/>
          <p:nvPr/>
        </p:nvSpPr>
        <p:spPr>
          <a:xfrm>
            <a:off x="1598613" y="1149350"/>
            <a:ext cx="3167062" cy="485775"/>
          </a:xfrm>
          <a:custGeom>
            <a:avLst/>
            <a:gdLst>
              <a:gd name="txL" fmla="*/ 0 w 3852419"/>
              <a:gd name="txT" fmla="*/ 0 h 425302"/>
              <a:gd name="txR" fmla="*/ 3852419 w 3852419"/>
              <a:gd name="txB" fmla="*/ 425302 h 425302"/>
            </a:gdLst>
            <a:ahLst/>
            <a:cxnLst>
              <a:cxn ang="0">
                <a:pos x="9070" y="0"/>
              </a:cxn>
              <a:cxn ang="0">
                <a:pos x="2665570" y="0"/>
              </a:cxn>
              <a:cxn ang="0">
                <a:pos x="2821305" y="243522"/>
              </a:cxn>
              <a:cxn ang="0">
                <a:pos x="2665570" y="487045"/>
              </a:cxn>
              <a:cxn ang="0">
                <a:pos x="9070"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zh-CN" altLang="en-US" sz="2000" b="1" dirty="0">
                <a:solidFill>
                  <a:srgbClr val="FFFFFF"/>
                </a:solidFill>
                <a:latin typeface="微软雅黑" panose="020B0503020204020204" charset="-122"/>
                <a:ea typeface="微软雅黑" panose="020B0503020204020204" charset="-122"/>
              </a:rPr>
              <a:t>我市</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十四五</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战略定位</a:t>
            </a:r>
            <a:endParaRPr lang="zh-CN" altLang="en-US" sz="2000" b="1" dirty="0">
              <a:solidFill>
                <a:srgbClr val="FFFFFF"/>
              </a:solidFill>
              <a:latin typeface="微软雅黑" panose="020B0503020204020204" charset="-122"/>
              <a:ea typeface="微软雅黑" panose="020B0503020204020204" charset="-122"/>
            </a:endParaRPr>
          </a:p>
        </p:txBody>
      </p:sp>
      <p:sp>
        <p:nvSpPr>
          <p:cNvPr id="35849" name="对角圆角矩形 5"/>
          <p:cNvSpPr/>
          <p:nvPr/>
        </p:nvSpPr>
        <p:spPr>
          <a:xfrm>
            <a:off x="523875" y="1162050"/>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35850" name="矩形 7"/>
          <p:cNvSpPr/>
          <p:nvPr/>
        </p:nvSpPr>
        <p:spPr>
          <a:xfrm>
            <a:off x="679450" y="11620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三</a:t>
            </a:r>
            <a:endParaRPr lang="zh-CN" altLang="en-US" sz="2400"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6866"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6867"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pic>
        <p:nvPicPr>
          <p:cNvPr id="36868" name="图片 1"/>
          <p:cNvPicPr>
            <a:picLocks noChangeAspect="1"/>
          </p:cNvPicPr>
          <p:nvPr/>
        </p:nvPicPr>
        <p:blipFill>
          <a:blip r:embed="rId3"/>
          <a:stretch>
            <a:fillRect/>
          </a:stretch>
        </p:blipFill>
        <p:spPr>
          <a:xfrm>
            <a:off x="4711700" y="1293813"/>
            <a:ext cx="3944938" cy="3063875"/>
          </a:xfrm>
          <a:prstGeom prst="rect">
            <a:avLst/>
          </a:prstGeom>
          <a:noFill/>
          <a:ln w="9525">
            <a:noFill/>
          </a:ln>
        </p:spPr>
      </p:pic>
      <p:sp>
        <p:nvSpPr>
          <p:cNvPr id="36869" name="文本框 4"/>
          <p:cNvSpPr/>
          <p:nvPr/>
        </p:nvSpPr>
        <p:spPr>
          <a:xfrm>
            <a:off x="338138" y="1095375"/>
            <a:ext cx="4373562" cy="4708525"/>
          </a:xfrm>
          <a:prstGeom prst="rect">
            <a:avLst/>
          </a:prstGeom>
          <a:noFill/>
          <a:ln w="9525">
            <a:noFill/>
          </a:ln>
        </p:spPr>
        <p:txBody>
          <a:bodyPr wrap="square" anchor="t">
            <a:spAutoFit/>
          </a:bodyPr>
          <a:p>
            <a:r>
              <a:rPr lang="en-US" altLang="x-none" sz="2000" dirty="0">
                <a:solidFill>
                  <a:srgbClr val="000000"/>
                </a:solidFill>
                <a:latin typeface="Arial" panose="020B0604020202020204" pitchFamily="34" charset="0"/>
                <a:ea typeface="Arial" panose="020B0604020202020204" pitchFamily="34" charset="0"/>
                <a:sym typeface="Arial" panose="020B0604020202020204" pitchFamily="34" charset="0"/>
              </a:rPr>
              <a:t>  </a:t>
            </a:r>
            <a:r>
              <a:rPr lang="en-US" altLang="x-none" sz="2000" dirty="0">
                <a:solidFill>
                  <a:srgbClr val="000000"/>
                </a:solidFill>
                <a:latin typeface="微软雅黑" panose="020B0503020204020204" charset="-122"/>
                <a:ea typeface="微软雅黑" panose="020B0503020204020204" charset="-122"/>
                <a:sym typeface="微软雅黑" panose="020B0503020204020204" charset="-122"/>
              </a:rPr>
              <a:t> </a:t>
            </a:r>
            <a:r>
              <a:rPr lang="en-US" altLang="x-none" sz="2000" dirty="0">
                <a:solidFill>
                  <a:srgbClr val="000000"/>
                </a:solidFill>
                <a:latin typeface="楷体" panose="02010609060101010101" charset="-122"/>
                <a:ea typeface="楷体" panose="02010609060101010101" charset="-122"/>
                <a:sym typeface="方正仿宋简体" panose="02010601030101010101" charset="-122"/>
              </a:rPr>
              <a:t>  </a:t>
            </a:r>
            <a:r>
              <a:rPr lang="zh-CN" altLang="en-US" sz="2000" dirty="0">
                <a:solidFill>
                  <a:srgbClr val="000000"/>
                </a:solidFill>
                <a:latin typeface="楷体" panose="02010609060101010101" charset="-122"/>
                <a:ea typeface="楷体" panose="02010609060101010101" charset="-122"/>
                <a:sym typeface="方正仿宋简体" panose="02010601030101010101" charset="-122"/>
              </a:rPr>
              <a:t>10月10日，中国共产党揭阳市第六届委员会第九次全体会议在市区召开。会议深入贯彻落实习近平总书记对广东重要讲话和重要指示批示精神，全面贯彻落实省委十二届十次全会和省委书记李希莅揭调研讲话精神，分析揭阳面临的新形势、新机遇，研究部署当前重点工作，推动全市上下提振再创业的精气神，</a:t>
            </a:r>
            <a:r>
              <a:rPr lang="zh-CN" altLang="en-US" sz="2000" b="1" dirty="0">
                <a:solidFill>
                  <a:srgbClr val="000000"/>
                </a:solidFill>
                <a:latin typeface="楷体" panose="02010609060101010101" charset="-122"/>
                <a:ea typeface="楷体" panose="02010609060101010101" charset="-122"/>
                <a:sym typeface="方正仿宋简体" panose="02010601030101010101" charset="-122"/>
              </a:rPr>
              <a:t>聚焦高质量发展，建设宜居宜业宜游的活力古城、滨海新城，努力打造沿海经济带上的产业强市</a:t>
            </a:r>
            <a:r>
              <a:rPr lang="zh-CN" altLang="en-US" sz="2000" dirty="0">
                <a:solidFill>
                  <a:srgbClr val="000000"/>
                </a:solidFill>
                <a:latin typeface="楷体" panose="02010609060101010101" charset="-122"/>
                <a:ea typeface="楷体" panose="02010609060101010101" charset="-122"/>
                <a:sym typeface="方正仿宋简体" panose="02010601030101010101" charset="-122"/>
              </a:rPr>
              <a:t>，在全省构建“一核一带一区”区域发展格局中展现揭阳作为、贡献揭阳力量。</a:t>
            </a:r>
            <a:endParaRPr lang="zh-CN" altLang="en-US" sz="2000" dirty="0">
              <a:solidFill>
                <a:srgbClr val="000000"/>
              </a:solidFill>
              <a:latin typeface="方正仿宋简体" panose="02010601030101010101" charset="-122"/>
              <a:ea typeface="方正仿宋简体" panose="02010601030101010101" charset="-122"/>
              <a:sym typeface="方正仿宋简体" panose="02010601030101010101" charset="-122"/>
            </a:endParaRPr>
          </a:p>
          <a:p>
            <a:r>
              <a:rPr lang="zh-CN" altLang="en-US" sz="2000" dirty="0">
                <a:solidFill>
                  <a:srgbClr val="000000"/>
                </a:solidFill>
                <a:latin typeface="方正仿宋简体" panose="02010601030101010101" charset="-122"/>
                <a:ea typeface="方正仿宋简体" panose="02010601030101010101" charset="-122"/>
                <a:sym typeface="方正仿宋简体" panose="02010601030101010101" charset="-122"/>
              </a:rPr>
              <a:t>    </a:t>
            </a:r>
            <a:endParaRPr lang="zh-CN" altLang="en-US" dirty="0">
              <a:ea typeface="Arial" panose="020B0604020202020204" pitchFamily="34" charset="0"/>
            </a:endParaRPr>
          </a:p>
        </p:txBody>
      </p:sp>
      <p:pic>
        <p:nvPicPr>
          <p:cNvPr id="36870" name="图片 10"/>
          <p:cNvPicPr>
            <a:picLocks noChangeAspect="1"/>
          </p:cNvPicPr>
          <p:nvPr/>
        </p:nvPicPr>
        <p:blipFill>
          <a:blip r:embed="rId4"/>
          <a:stretch>
            <a:fillRect/>
          </a:stretch>
        </p:blipFill>
        <p:spPr>
          <a:xfrm>
            <a:off x="8780463" y="2109788"/>
            <a:ext cx="3365500" cy="4237037"/>
          </a:xfrm>
          <a:prstGeom prst="rect">
            <a:avLst/>
          </a:prstGeom>
          <a:noFill/>
          <a:ln w="9525">
            <a:noFill/>
          </a:ln>
        </p:spPr>
      </p:pic>
      <p:sp>
        <p:nvSpPr>
          <p:cNvPr id="36871" name="文本框 11"/>
          <p:cNvSpPr/>
          <p:nvPr/>
        </p:nvSpPr>
        <p:spPr>
          <a:xfrm>
            <a:off x="457200" y="5473700"/>
            <a:ext cx="7599363" cy="922338"/>
          </a:xfrm>
          <a:prstGeom prst="rect">
            <a:avLst/>
          </a:prstGeom>
          <a:noFill/>
          <a:ln w="9525">
            <a:noFill/>
          </a:ln>
        </p:spPr>
        <p:txBody>
          <a:bodyPr wrap="square" anchor="t">
            <a:spAutoFit/>
          </a:bodyPr>
          <a:p>
            <a:r>
              <a:rPr lang="en-US" altLang="x-none" dirty="0">
                <a:solidFill>
                  <a:srgbClr val="000000"/>
                </a:solidFill>
                <a:latin typeface="方正仿宋简体" panose="02010601030101010101" charset="-122"/>
                <a:ea typeface="方正仿宋简体" panose="02010601030101010101" charset="-122"/>
                <a:sym typeface="方正仿宋简体" panose="02010601030101010101" charset="-122"/>
              </a:rPr>
              <a:t>    </a:t>
            </a:r>
            <a:r>
              <a:rPr lang="zh-CN" altLang="en-US" dirty="0">
                <a:solidFill>
                  <a:srgbClr val="000000"/>
                </a:solidFill>
                <a:latin typeface="楷体" panose="02010609060101010101" charset="-122"/>
                <a:ea typeface="楷体" panose="02010609060101010101" charset="-122"/>
                <a:sym typeface="方正仿宋简体" panose="02010601030101010101" charset="-122"/>
              </a:rPr>
              <a:t>会议审议通过</a:t>
            </a:r>
            <a:r>
              <a:rPr lang="zh-CN" altLang="en-US" b="1" dirty="0">
                <a:solidFill>
                  <a:srgbClr val="C00000"/>
                </a:solidFill>
                <a:latin typeface="楷体" panose="02010609060101010101" charset="-122"/>
                <a:ea typeface="楷体" panose="02010609060101010101" charset="-122"/>
                <a:sym typeface="方正仿宋简体" panose="02010601030101010101" charset="-122"/>
              </a:rPr>
              <a:t>《中共揭阳市委关于建设宜居宜业宜游活力古城滨海新城打造沿海经济带上产业强市的决定》</a:t>
            </a:r>
            <a:r>
              <a:rPr lang="zh-CN" altLang="en-US" dirty="0">
                <a:solidFill>
                  <a:srgbClr val="000000"/>
                </a:solidFill>
                <a:latin typeface="楷体" panose="02010609060101010101" charset="-122"/>
                <a:ea typeface="楷体" panose="02010609060101010101" charset="-122"/>
                <a:sym typeface="方正仿宋简体" panose="02010601030101010101" charset="-122"/>
              </a:rPr>
              <a:t>。</a:t>
            </a:r>
            <a:endParaRPr lang="zh-CN" altLang="en-US" dirty="0">
              <a:solidFill>
                <a:srgbClr val="000000"/>
              </a:solidFill>
              <a:latin typeface="方正仿宋简体" panose="02010601030101010101" charset="-122"/>
              <a:ea typeface="方正仿宋简体" panose="02010601030101010101" charset="-122"/>
              <a:sym typeface="方正仿宋简体" panose="02010601030101010101" charset="-122"/>
            </a:endParaRPr>
          </a:p>
          <a:p>
            <a:endParaRPr lang="zh-CN" altLang="en-US" dirty="0">
              <a:solidFill>
                <a:srgbClr val="000000"/>
              </a:solidFill>
              <a:latin typeface="Arial" panose="020B0604020202020204" pitchFamily="34" charset="0"/>
              <a:ea typeface="黑体" panose="02010609060101010101" charset="-122"/>
              <a:sym typeface="黑体" panose="02010609060101010101"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1"/>
          <p:cNvSpPr>
            <a:spLocks noGrp="1"/>
          </p:cNvSpPr>
          <p:nvPr>
            <p:ph type="ctrTitle"/>
          </p:nvPr>
        </p:nvSpPr>
        <p:spPr>
          <a:xfrm>
            <a:off x="647700" y="258763"/>
            <a:ext cx="10515600" cy="1325562"/>
          </a:xfrm>
        </p:spPr>
        <p:txBody>
          <a:bodyPr vert="horz" anchor="ctr"/>
          <a:p>
            <a:pPr>
              <a:buNone/>
            </a:pPr>
            <a:r>
              <a:rPr lang="zh-CN" altLang="en-US" sz="4800" b="1" kern="1200">
                <a:solidFill>
                  <a:srgbClr val="E70000"/>
                </a:solidFill>
                <a:latin typeface="微软雅黑" panose="020B0503020204020204" charset="-122"/>
                <a:ea typeface="+mj-ea"/>
                <a:cs typeface="+mj-cs"/>
                <a:sym typeface="黑体" panose="02010609060101010101" charset="-122"/>
              </a:rPr>
              <a:t>目录</a:t>
            </a:r>
            <a:endParaRPr lang="zh-CN" altLang="en-US" sz="4000" kern="1200">
              <a:latin typeface="+mj-lt"/>
              <a:ea typeface="+mj-ea"/>
              <a:cs typeface="+mj-cs"/>
              <a:sym typeface="Arial Black" panose="020B0A04020102020204" charset="0"/>
            </a:endParaRPr>
          </a:p>
        </p:txBody>
      </p:sp>
      <p:sp>
        <p:nvSpPr>
          <p:cNvPr id="5122" name="内容占位符 2"/>
          <p:cNvSpPr>
            <a:spLocks noGrp="1"/>
          </p:cNvSpPr>
          <p:nvPr>
            <p:ph type="subTitle" idx="1"/>
          </p:nvPr>
        </p:nvSpPr>
        <p:spPr>
          <a:xfrm>
            <a:off x="2189163" y="1806575"/>
            <a:ext cx="10515600" cy="4351338"/>
          </a:xfrm>
        </p:spPr>
        <p:txBody>
          <a:bodyPr vert="horz" anchor="t"/>
          <a:p>
            <a:pPr algn="l" defTabSz="914400"/>
            <a:r>
              <a:rPr lang="en-US" altLang="x-none" sz="2000" kern="1200" dirty="0">
                <a:solidFill>
                  <a:srgbClr val="3F3F3F"/>
                </a:solidFill>
                <a:latin typeface="+mn-lt"/>
                <a:ea typeface="+mn-ea"/>
                <a:cs typeface="+mn-cs"/>
                <a:sym typeface="Arial" panose="020B0604020202020204" pitchFamily="34" charset="0"/>
              </a:rPr>
              <a:t>            </a:t>
            </a:r>
            <a:endParaRPr lang="zh-CN" altLang="en-US" sz="2000" kern="1200" dirty="0">
              <a:solidFill>
                <a:srgbClr val="3F3F3F"/>
              </a:solidFill>
              <a:latin typeface="+mn-lt"/>
              <a:ea typeface="+mn-ea"/>
              <a:cs typeface="+mn-cs"/>
              <a:sym typeface="Arial" panose="020B0604020202020204" pitchFamily="34" charset="0"/>
            </a:endParaRPr>
          </a:p>
          <a:p>
            <a:pPr algn="l" defTabSz="914400"/>
            <a:r>
              <a:rPr lang="en-US" altLang="x-none" sz="2000" kern="1200" dirty="0">
                <a:solidFill>
                  <a:srgbClr val="3F3F3F"/>
                </a:solidFill>
                <a:latin typeface="+mn-lt"/>
                <a:ea typeface="+mn-ea"/>
                <a:cs typeface="+mn-cs"/>
                <a:sym typeface="Arial" panose="020B0604020202020204" pitchFamily="34" charset="0"/>
              </a:rPr>
              <a:t>                     </a:t>
            </a:r>
            <a:r>
              <a:rPr lang="en-US" altLang="x-none" sz="3200" kern="1200" dirty="0">
                <a:solidFill>
                  <a:srgbClr val="3F3F3F"/>
                </a:solidFill>
                <a:latin typeface="+mn-lt"/>
                <a:ea typeface="+mn-ea"/>
                <a:cs typeface="+mn-cs"/>
                <a:sym typeface="Arial" panose="020B0604020202020204" pitchFamily="34" charset="0"/>
              </a:rPr>
              <a:t> </a:t>
            </a:r>
            <a:endParaRPr lang="zh-CN" altLang="en-US" sz="3200" kern="1200" dirty="0">
              <a:solidFill>
                <a:srgbClr val="3F3F3F"/>
              </a:solidFill>
              <a:latin typeface="+mn-lt"/>
              <a:ea typeface="+mn-ea"/>
              <a:cs typeface="+mn-cs"/>
              <a:sym typeface="Arial" panose="020B0604020202020204" pitchFamily="34" charset="0"/>
            </a:endParaRPr>
          </a:p>
          <a:p>
            <a:pPr algn="l" defTabSz="914400"/>
            <a:endParaRPr lang="zh-CN" altLang="en-US" sz="3200" kern="1200" dirty="0">
              <a:solidFill>
                <a:srgbClr val="3F3F3F"/>
              </a:solidFill>
              <a:latin typeface="+mn-lt"/>
              <a:ea typeface="+mn-ea"/>
              <a:cs typeface="+mn-cs"/>
              <a:sym typeface="黑体" panose="02010609060101010101" charset="-122"/>
            </a:endParaRPr>
          </a:p>
          <a:p>
            <a:pPr algn="l" defTabSz="914400"/>
            <a:r>
              <a:rPr lang="zh-CN" altLang="en-US" sz="3200" kern="1200" dirty="0">
                <a:solidFill>
                  <a:srgbClr val="3F3F3F"/>
                </a:solidFill>
                <a:latin typeface="+mn-lt"/>
                <a:ea typeface="+mn-ea"/>
                <a:cs typeface="+mn-cs"/>
                <a:sym typeface="黑体" panose="02010609060101010101" charset="-122"/>
              </a:rPr>
              <a:t>              </a:t>
            </a:r>
            <a:r>
              <a:rPr lang="zh-CN" altLang="en-US" sz="3200" kern="1200" dirty="0">
                <a:solidFill>
                  <a:srgbClr val="3F3F3F"/>
                </a:solidFill>
                <a:latin typeface="+mn-lt"/>
                <a:ea typeface="+mn-ea"/>
                <a:cs typeface="+mn-cs"/>
                <a:sym typeface="Arial" panose="020B0604020202020204" pitchFamily="34" charset="0"/>
              </a:rPr>
              <a:t> </a:t>
            </a:r>
            <a:endParaRPr lang="zh-CN" altLang="en-US" sz="3200" kern="1200" dirty="0">
              <a:solidFill>
                <a:srgbClr val="3F3F3F"/>
              </a:solidFill>
              <a:latin typeface="+mn-lt"/>
              <a:ea typeface="+mn-ea"/>
              <a:cs typeface="+mn-cs"/>
              <a:sym typeface="Arial" panose="020B0604020202020204" pitchFamily="34" charset="0"/>
            </a:endParaRPr>
          </a:p>
          <a:p>
            <a:pPr algn="l" defTabSz="914400"/>
            <a:endParaRPr lang="zh-CN" altLang="en-US" sz="3200" kern="1200" dirty="0">
              <a:solidFill>
                <a:srgbClr val="3F3F3F"/>
              </a:solidFill>
              <a:latin typeface="+mn-lt"/>
              <a:ea typeface="+mn-ea"/>
              <a:cs typeface="+mn-cs"/>
              <a:sym typeface="黑体" panose="02010609060101010101" charset="-122"/>
            </a:endParaRPr>
          </a:p>
          <a:p>
            <a:pPr algn="l" defTabSz="914400"/>
            <a:r>
              <a:rPr lang="zh-CN" altLang="en-US" sz="3200" kern="1200" dirty="0">
                <a:solidFill>
                  <a:srgbClr val="3F3F3F"/>
                </a:solidFill>
                <a:latin typeface="+mn-lt"/>
                <a:ea typeface="+mn-ea"/>
                <a:cs typeface="+mn-cs"/>
                <a:sym typeface="黑体" panose="02010609060101010101" charset="-122"/>
              </a:rPr>
              <a:t>              </a:t>
            </a:r>
            <a:endParaRPr lang="zh-CN" altLang="en-US" sz="3200" kern="1200" dirty="0">
              <a:solidFill>
                <a:srgbClr val="3F3F3F"/>
              </a:solidFill>
              <a:latin typeface="+mn-lt"/>
              <a:ea typeface="+mn-ea"/>
              <a:cs typeface="+mn-cs"/>
              <a:sym typeface="黑体" panose="02010609060101010101" charset="-122"/>
            </a:endParaRPr>
          </a:p>
          <a:p>
            <a:pPr algn="l" defTabSz="914400"/>
            <a:r>
              <a:rPr lang="zh-CN" altLang="en-US" sz="3200" kern="1200" dirty="0">
                <a:solidFill>
                  <a:srgbClr val="3F3F3F"/>
                </a:solidFill>
                <a:latin typeface="+mn-lt"/>
                <a:ea typeface="+mn-ea"/>
                <a:cs typeface="+mn-cs"/>
                <a:sym typeface="黑体" panose="02010609060101010101" charset="-122"/>
              </a:rPr>
              <a:t>              </a:t>
            </a:r>
            <a:endParaRPr lang="zh-CN" altLang="en-US" sz="3200" kern="1200" dirty="0">
              <a:solidFill>
                <a:srgbClr val="3F3F3F"/>
              </a:solidFill>
              <a:latin typeface="+mn-lt"/>
              <a:ea typeface="+mn-ea"/>
              <a:cs typeface="+mn-cs"/>
              <a:sym typeface="黑体" panose="02010609060101010101" charset="-122"/>
            </a:endParaRPr>
          </a:p>
          <a:p>
            <a:pPr algn="l" defTabSz="914400"/>
            <a:endParaRPr lang="zh-CN" altLang="en-US" sz="3200" kern="1200" dirty="0">
              <a:solidFill>
                <a:srgbClr val="3F3F3F"/>
              </a:solidFill>
              <a:latin typeface="+mn-lt"/>
              <a:ea typeface="+mn-ea"/>
              <a:cs typeface="+mn-cs"/>
              <a:sym typeface="Arial" panose="020B0604020202020204" pitchFamily="34" charset="0"/>
            </a:endParaRPr>
          </a:p>
        </p:txBody>
      </p:sp>
      <p:sp>
        <p:nvSpPr>
          <p:cNvPr id="5123" name="Freeform 5"/>
          <p:cNvSpPr/>
          <p:nvPr/>
        </p:nvSpPr>
        <p:spPr>
          <a:xfrm>
            <a:off x="2638425" y="1962150"/>
            <a:ext cx="871538" cy="828675"/>
          </a:xfrm>
          <a:custGeom>
            <a:avLst/>
            <a:gdLst/>
            <a:ahLst/>
            <a:cxnLst>
              <a:cxn ang="0">
                <a:pos x="2245" y="0"/>
              </a:cxn>
              <a:cxn ang="0">
                <a:pos x="1772" y="223"/>
              </a:cxn>
              <a:cxn ang="0">
                <a:pos x="702" y="223"/>
              </a:cxn>
              <a:cxn ang="0">
                <a:pos x="0" y="1012"/>
              </a:cxn>
              <a:cxn ang="0">
                <a:pos x="0" y="2370"/>
              </a:cxn>
              <a:cxn ang="0">
                <a:pos x="468" y="2089"/>
              </a:cxn>
              <a:cxn ang="0">
                <a:pos x="1431" y="2089"/>
              </a:cxn>
              <a:cxn ang="0">
                <a:pos x="2240" y="1373"/>
              </a:cxn>
              <a:cxn ang="0">
                <a:pos x="2245" y="0"/>
              </a:cxn>
            </a:cxnLst>
            <a:pathLst>
              <a:path w="2245" h="2370">
                <a:moveTo>
                  <a:pt x="2245" y="0"/>
                </a:moveTo>
                <a:cubicBezTo>
                  <a:pt x="2134" y="114"/>
                  <a:pt x="1990" y="199"/>
                  <a:pt x="1772" y="223"/>
                </a:cubicBezTo>
                <a:cubicBezTo>
                  <a:pt x="1415" y="223"/>
                  <a:pt x="1058" y="223"/>
                  <a:pt x="702" y="223"/>
                </a:cubicBezTo>
                <a:cubicBezTo>
                  <a:pt x="409" y="254"/>
                  <a:pt x="2" y="616"/>
                  <a:pt x="0" y="1012"/>
                </a:cubicBezTo>
                <a:cubicBezTo>
                  <a:pt x="0" y="1465"/>
                  <a:pt x="0" y="1917"/>
                  <a:pt x="0" y="2370"/>
                </a:cubicBezTo>
                <a:cubicBezTo>
                  <a:pt x="101" y="2221"/>
                  <a:pt x="241" y="2112"/>
                  <a:pt x="468" y="2089"/>
                </a:cubicBezTo>
                <a:cubicBezTo>
                  <a:pt x="789" y="2089"/>
                  <a:pt x="1110" y="2089"/>
                  <a:pt x="1431" y="2089"/>
                </a:cubicBezTo>
                <a:cubicBezTo>
                  <a:pt x="1798" y="2064"/>
                  <a:pt x="2087" y="1870"/>
                  <a:pt x="2240" y="1373"/>
                </a:cubicBezTo>
                <a:cubicBezTo>
                  <a:pt x="2242" y="916"/>
                  <a:pt x="2243" y="458"/>
                  <a:pt x="2245" y="0"/>
                </a:cubicBezTo>
                <a:close/>
              </a:path>
            </a:pathLst>
          </a:custGeom>
          <a:solidFill>
            <a:srgbClr val="EA0000"/>
          </a:solidFill>
          <a:ln w="9525">
            <a:noFill/>
          </a:ln>
        </p:spPr>
        <p:txBody>
          <a:bodyPr/>
          <a:p>
            <a:endParaRPr lang="zh-CN" altLang="en-US"/>
          </a:p>
        </p:txBody>
      </p:sp>
      <p:sp>
        <p:nvSpPr>
          <p:cNvPr id="5124" name="文本框 9"/>
          <p:cNvSpPr/>
          <p:nvPr/>
        </p:nvSpPr>
        <p:spPr>
          <a:xfrm>
            <a:off x="2878138" y="2116138"/>
            <a:ext cx="390525" cy="522287"/>
          </a:xfrm>
          <a:prstGeom prst="rect">
            <a:avLst/>
          </a:prstGeom>
          <a:noFill/>
          <a:ln w="9525">
            <a:noFill/>
          </a:ln>
        </p:spPr>
        <p:txBody>
          <a:bodyPr wrap="none" anchor="t">
            <a:spAutoFit/>
          </a:bodyPr>
          <a:p>
            <a:r>
              <a:rPr lang="en-US" altLang="x-none" sz="2800" dirty="0">
                <a:solidFill>
                  <a:schemeClr val="bg1"/>
                </a:solidFill>
                <a:latin typeface="微软雅黑" panose="020B0503020204020204" charset="-122"/>
                <a:ea typeface="微软雅黑" panose="020B0503020204020204" charset="-122"/>
                <a:sym typeface="微软雅黑" panose="020B0503020204020204" charset="-122"/>
              </a:rPr>
              <a:t>1</a:t>
            </a:r>
            <a:endParaRPr lang="en-US" altLang="x-none" dirty="0">
              <a:ea typeface="Arial" panose="020B0604020202020204" pitchFamily="34" charset="0"/>
            </a:endParaRPr>
          </a:p>
        </p:txBody>
      </p:sp>
      <p:sp>
        <p:nvSpPr>
          <p:cNvPr id="5126" name="文本框 4"/>
          <p:cNvSpPr/>
          <p:nvPr/>
        </p:nvSpPr>
        <p:spPr>
          <a:xfrm>
            <a:off x="2938463" y="3384550"/>
            <a:ext cx="390525" cy="522288"/>
          </a:xfrm>
          <a:prstGeom prst="rect">
            <a:avLst/>
          </a:prstGeom>
          <a:noFill/>
          <a:ln w="9525">
            <a:noFill/>
          </a:ln>
        </p:spPr>
        <p:txBody>
          <a:bodyPr wrap="none" anchor="t">
            <a:spAutoFit/>
          </a:bodyPr>
          <a:p>
            <a:r>
              <a:rPr lang="en-US" altLang="x-none" sz="2800" dirty="0">
                <a:solidFill>
                  <a:schemeClr val="bg1"/>
                </a:solidFill>
                <a:latin typeface="微软雅黑" panose="020B0503020204020204" charset="-122"/>
                <a:ea typeface="微软雅黑" panose="020B0503020204020204" charset="-122"/>
                <a:sym typeface="微软雅黑" panose="020B0503020204020204" charset="-122"/>
              </a:rPr>
              <a:t>2</a:t>
            </a:r>
            <a:endParaRPr lang="en-US" altLang="x-none" dirty="0">
              <a:ea typeface="Arial" panose="020B0604020202020204" pitchFamily="34" charset="0"/>
            </a:endParaRPr>
          </a:p>
        </p:txBody>
      </p:sp>
      <p:sp>
        <p:nvSpPr>
          <p:cNvPr id="5127" name="Freeform 5"/>
          <p:cNvSpPr/>
          <p:nvPr/>
        </p:nvSpPr>
        <p:spPr>
          <a:xfrm>
            <a:off x="2715895" y="3867150"/>
            <a:ext cx="871538" cy="828675"/>
          </a:xfrm>
          <a:custGeom>
            <a:avLst/>
            <a:gdLst/>
            <a:ahLst/>
            <a:cxnLst>
              <a:cxn ang="0">
                <a:pos x="2245" y="0"/>
              </a:cxn>
              <a:cxn ang="0">
                <a:pos x="1772" y="223"/>
              </a:cxn>
              <a:cxn ang="0">
                <a:pos x="702" y="223"/>
              </a:cxn>
              <a:cxn ang="0">
                <a:pos x="0" y="1012"/>
              </a:cxn>
              <a:cxn ang="0">
                <a:pos x="0" y="2370"/>
              </a:cxn>
              <a:cxn ang="0">
                <a:pos x="468" y="2089"/>
              </a:cxn>
              <a:cxn ang="0">
                <a:pos x="1431" y="2089"/>
              </a:cxn>
              <a:cxn ang="0">
                <a:pos x="2240" y="1373"/>
              </a:cxn>
              <a:cxn ang="0">
                <a:pos x="2245" y="0"/>
              </a:cxn>
            </a:cxnLst>
            <a:pathLst>
              <a:path w="2245" h="2370">
                <a:moveTo>
                  <a:pt x="2245" y="0"/>
                </a:moveTo>
                <a:cubicBezTo>
                  <a:pt x="2134" y="114"/>
                  <a:pt x="1990" y="199"/>
                  <a:pt x="1772" y="223"/>
                </a:cubicBezTo>
                <a:cubicBezTo>
                  <a:pt x="1415" y="223"/>
                  <a:pt x="1058" y="223"/>
                  <a:pt x="702" y="223"/>
                </a:cubicBezTo>
                <a:cubicBezTo>
                  <a:pt x="409" y="254"/>
                  <a:pt x="2" y="616"/>
                  <a:pt x="0" y="1012"/>
                </a:cubicBezTo>
                <a:cubicBezTo>
                  <a:pt x="0" y="1465"/>
                  <a:pt x="0" y="1917"/>
                  <a:pt x="0" y="2370"/>
                </a:cubicBezTo>
                <a:cubicBezTo>
                  <a:pt x="101" y="2221"/>
                  <a:pt x="241" y="2112"/>
                  <a:pt x="468" y="2089"/>
                </a:cubicBezTo>
                <a:cubicBezTo>
                  <a:pt x="789" y="2089"/>
                  <a:pt x="1110" y="2089"/>
                  <a:pt x="1431" y="2089"/>
                </a:cubicBezTo>
                <a:cubicBezTo>
                  <a:pt x="1798" y="2064"/>
                  <a:pt x="2087" y="1870"/>
                  <a:pt x="2240" y="1373"/>
                </a:cubicBezTo>
                <a:cubicBezTo>
                  <a:pt x="2242" y="916"/>
                  <a:pt x="2243" y="458"/>
                  <a:pt x="2245" y="0"/>
                </a:cubicBezTo>
                <a:close/>
              </a:path>
            </a:pathLst>
          </a:custGeom>
          <a:solidFill>
            <a:srgbClr val="EA0000"/>
          </a:solidFill>
          <a:ln w="9525">
            <a:noFill/>
          </a:ln>
        </p:spPr>
        <p:txBody>
          <a:bodyPr/>
          <a:p>
            <a:endParaRPr lang="zh-CN" altLang="en-US"/>
          </a:p>
        </p:txBody>
      </p:sp>
      <p:sp>
        <p:nvSpPr>
          <p:cNvPr id="5128" name="文本框 7"/>
          <p:cNvSpPr/>
          <p:nvPr/>
        </p:nvSpPr>
        <p:spPr>
          <a:xfrm>
            <a:off x="2955608" y="4021138"/>
            <a:ext cx="391160" cy="521970"/>
          </a:xfrm>
          <a:prstGeom prst="rect">
            <a:avLst/>
          </a:prstGeom>
          <a:noFill/>
          <a:ln w="9525">
            <a:noFill/>
          </a:ln>
        </p:spPr>
        <p:txBody>
          <a:bodyPr wrap="none" anchor="t">
            <a:spAutoFit/>
          </a:bodyPr>
          <a:p>
            <a:r>
              <a:rPr lang="en-US" altLang="x-none" sz="2800" dirty="0">
                <a:solidFill>
                  <a:schemeClr val="bg1"/>
                </a:solidFill>
                <a:latin typeface="微软雅黑" panose="020B0503020204020204" charset="-122"/>
                <a:ea typeface="微软雅黑" panose="020B0503020204020204" charset="-122"/>
                <a:sym typeface="微软雅黑" panose="020B0503020204020204" charset="-122"/>
              </a:rPr>
              <a:t>2</a:t>
            </a:r>
            <a:endParaRPr lang="en-US" altLang="x-none" dirty="0">
              <a:ea typeface="Arial" panose="020B0604020202020204" pitchFamily="34" charset="0"/>
            </a:endParaRPr>
          </a:p>
        </p:txBody>
      </p:sp>
      <p:sp>
        <p:nvSpPr>
          <p:cNvPr id="5130" name="文本框 10"/>
          <p:cNvSpPr/>
          <p:nvPr/>
        </p:nvSpPr>
        <p:spPr>
          <a:xfrm>
            <a:off x="3921125" y="2101850"/>
            <a:ext cx="4674235" cy="583565"/>
          </a:xfrm>
          <a:prstGeom prst="rect">
            <a:avLst/>
          </a:prstGeom>
          <a:noFill/>
          <a:ln w="9525">
            <a:noFill/>
          </a:ln>
        </p:spPr>
        <p:txBody>
          <a:bodyPr wrap="none" anchor="t">
            <a:spAutoFit/>
          </a:bodyPr>
          <a:p>
            <a:r>
              <a:rPr lang="zh-CN" altLang="en-US" sz="3200" b="1" dirty="0">
                <a:solidFill>
                  <a:srgbClr val="000000"/>
                </a:solidFill>
                <a:ea typeface="Arial" panose="020B0604020202020204" pitchFamily="34" charset="0"/>
                <a:sym typeface="黑体" panose="02010609060101010101" charset="-122"/>
              </a:rPr>
              <a:t>关于全会精神的要点提炼</a:t>
            </a:r>
            <a:endParaRPr lang="zh-CN" altLang="en-US" b="1" dirty="0">
              <a:ea typeface="Arial" panose="020B0604020202020204" pitchFamily="34" charset="0"/>
            </a:endParaRPr>
          </a:p>
        </p:txBody>
      </p:sp>
      <p:sp>
        <p:nvSpPr>
          <p:cNvPr id="5131" name="文本框 11"/>
          <p:cNvSpPr/>
          <p:nvPr/>
        </p:nvSpPr>
        <p:spPr>
          <a:xfrm>
            <a:off x="3833495" y="4060825"/>
            <a:ext cx="5080635" cy="583565"/>
          </a:xfrm>
          <a:prstGeom prst="rect">
            <a:avLst/>
          </a:prstGeom>
          <a:noFill/>
          <a:ln w="9525">
            <a:noFill/>
          </a:ln>
        </p:spPr>
        <p:txBody>
          <a:bodyPr wrap="none" anchor="t">
            <a:spAutoFit/>
          </a:bodyPr>
          <a:p>
            <a:pPr algn="l"/>
            <a:r>
              <a:rPr lang="zh-CN" altLang="en-US" sz="3200" b="1" dirty="0">
                <a:solidFill>
                  <a:srgbClr val="000000"/>
                </a:solidFill>
                <a:sym typeface="黑体" panose="02010609060101010101" charset="-122"/>
              </a:rPr>
              <a:t>我市</a:t>
            </a:r>
            <a:r>
              <a:rPr lang="en-US" altLang="x-none" sz="3200" b="1" dirty="0">
                <a:solidFill>
                  <a:srgbClr val="000000"/>
                </a:solidFill>
                <a:sym typeface="Arial" panose="020B0604020202020204" pitchFamily="34" charset="0"/>
              </a:rPr>
              <a:t>“</a:t>
            </a:r>
            <a:r>
              <a:rPr lang="zh-CN" altLang="en-US" sz="3200" b="1" dirty="0">
                <a:solidFill>
                  <a:srgbClr val="000000"/>
                </a:solidFill>
                <a:sym typeface="黑体" panose="02010609060101010101" charset="-122"/>
              </a:rPr>
              <a:t>十四五</a:t>
            </a:r>
            <a:r>
              <a:rPr lang="en-US" altLang="x-none" sz="3200" b="1" dirty="0">
                <a:solidFill>
                  <a:srgbClr val="000000"/>
                </a:solidFill>
                <a:sym typeface="Arial" panose="020B0604020202020204" pitchFamily="34" charset="0"/>
              </a:rPr>
              <a:t>”</a:t>
            </a:r>
            <a:r>
              <a:rPr lang="zh-CN" altLang="en-US" sz="3200" b="1" dirty="0">
                <a:solidFill>
                  <a:srgbClr val="000000"/>
                </a:solidFill>
                <a:sym typeface="黑体" panose="02010609060101010101" charset="-122"/>
              </a:rPr>
              <a:t>发展总体思路</a:t>
            </a:r>
            <a:endParaRPr lang="zh-CN" altLang="en-US" b="1" dirty="0">
              <a:ea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7890"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7891"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7892" name="文本框 4"/>
          <p:cNvSpPr/>
          <p:nvPr/>
        </p:nvSpPr>
        <p:spPr>
          <a:xfrm>
            <a:off x="428625" y="1566863"/>
            <a:ext cx="5546725" cy="1938337"/>
          </a:xfrm>
          <a:prstGeom prst="rect">
            <a:avLst/>
          </a:prstGeom>
          <a:noFill/>
          <a:ln w="9525">
            <a:noFill/>
          </a:ln>
        </p:spPr>
        <p:txBody>
          <a:bodyPr wrap="square" anchor="t">
            <a:spAutoFit/>
          </a:bodyPr>
          <a:p>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      “</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十四五</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时期，我市将紧扣</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b="1" dirty="0">
                <a:solidFill>
                  <a:srgbClr val="030BBD"/>
                </a:solidFill>
                <a:latin typeface="Arial" panose="020B0604020202020204" pitchFamily="34" charset="0"/>
                <a:ea typeface="黑体" panose="02010609060101010101" charset="-122"/>
                <a:sym typeface="黑体" panose="02010609060101010101" charset="-122"/>
              </a:rPr>
              <a:t>建设宜居宜业宜游活力古城滨海新城，打造沿海经济带上产业强市</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的发展定位，围绕</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FF0000"/>
                </a:solidFill>
                <a:latin typeface="Arial" panose="020B0604020202020204" pitchFamily="34" charset="0"/>
                <a:ea typeface="黑体" panose="02010609060101010101" charset="-122"/>
                <a:sym typeface="黑体" panose="02010609060101010101" charset="-122"/>
              </a:rPr>
              <a:t>活力古城</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FF0000"/>
                </a:solidFill>
                <a:latin typeface="Arial" panose="020B0604020202020204" pitchFamily="34" charset="0"/>
                <a:ea typeface="黑体" panose="02010609060101010101" charset="-122"/>
                <a:sym typeface="黑体" panose="02010609060101010101" charset="-122"/>
              </a:rPr>
              <a:t>滨海新城</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FF0000"/>
                </a:solidFill>
                <a:latin typeface="Arial" panose="020B0604020202020204" pitchFamily="34" charset="0"/>
                <a:ea typeface="黑体" panose="02010609060101010101" charset="-122"/>
                <a:sym typeface="黑体" panose="02010609060101010101" charset="-122"/>
              </a:rPr>
              <a:t>产业强市</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谋划好我市</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十四五</a:t>
            </a:r>
            <a:r>
              <a:rPr lang="en-US" altLang="x-none" sz="2400" dirty="0">
                <a:solidFill>
                  <a:srgbClr val="000000"/>
                </a:solidFill>
                <a:latin typeface="Arial" panose="020B0604020202020204" pitchFamily="34" charset="0"/>
                <a:ea typeface="Arial" panose="020B0604020202020204" pitchFamily="34" charset="0"/>
                <a:sym typeface="Arial" panose="020B0604020202020204" pitchFamily="34" charset="0"/>
              </a:rPr>
              <a:t>”</a:t>
            </a:r>
            <a:r>
              <a:rPr lang="zh-CN" altLang="en-US" sz="2400" dirty="0">
                <a:solidFill>
                  <a:srgbClr val="000000"/>
                </a:solidFill>
                <a:latin typeface="Arial" panose="020B0604020202020204" pitchFamily="34" charset="0"/>
                <a:ea typeface="黑体" panose="02010609060101010101" charset="-122"/>
                <a:sym typeface="黑体" panose="02010609060101010101" charset="-122"/>
              </a:rPr>
              <a:t>经济社会发展。</a:t>
            </a:r>
            <a:endParaRPr lang="zh-CN" altLang="en-US" dirty="0">
              <a:ea typeface="Arial" panose="020B0604020202020204" pitchFamily="34" charset="0"/>
            </a:endParaRPr>
          </a:p>
        </p:txBody>
      </p:sp>
      <p:pic>
        <p:nvPicPr>
          <p:cNvPr id="37893" name="图片 5"/>
          <p:cNvPicPr>
            <a:picLocks noChangeAspect="1"/>
          </p:cNvPicPr>
          <p:nvPr/>
        </p:nvPicPr>
        <p:blipFill>
          <a:blip r:embed="rId3"/>
          <a:stretch>
            <a:fillRect/>
          </a:stretch>
        </p:blipFill>
        <p:spPr>
          <a:xfrm>
            <a:off x="6427788" y="1225550"/>
            <a:ext cx="4979987" cy="2708275"/>
          </a:xfrm>
          <a:prstGeom prst="rect">
            <a:avLst/>
          </a:prstGeom>
          <a:noFill/>
          <a:ln w="9525">
            <a:noFill/>
          </a:ln>
        </p:spPr>
      </p:pic>
      <p:pic>
        <p:nvPicPr>
          <p:cNvPr id="37894" name="图片 7"/>
          <p:cNvPicPr>
            <a:picLocks noChangeAspect="1"/>
          </p:cNvPicPr>
          <p:nvPr/>
        </p:nvPicPr>
        <p:blipFill>
          <a:blip r:embed="rId4"/>
          <a:stretch>
            <a:fillRect/>
          </a:stretch>
        </p:blipFill>
        <p:spPr>
          <a:xfrm>
            <a:off x="6427788" y="4286250"/>
            <a:ext cx="5202237" cy="1993900"/>
          </a:xfrm>
          <a:prstGeom prst="rect">
            <a:avLst/>
          </a:prstGeom>
          <a:noFill/>
          <a:ln w="9525">
            <a:noFill/>
          </a:ln>
        </p:spPr>
      </p:pic>
      <p:pic>
        <p:nvPicPr>
          <p:cNvPr id="37895" name="图片 10"/>
          <p:cNvPicPr>
            <a:picLocks noChangeAspect="1"/>
          </p:cNvPicPr>
          <p:nvPr/>
        </p:nvPicPr>
        <p:blipFill>
          <a:blip r:embed="rId5"/>
          <a:stretch>
            <a:fillRect/>
          </a:stretch>
        </p:blipFill>
        <p:spPr>
          <a:xfrm>
            <a:off x="382588" y="4286250"/>
            <a:ext cx="5638800" cy="1766888"/>
          </a:xfrm>
          <a:prstGeom prst="rect">
            <a:avLst/>
          </a:prstGeom>
          <a:noFill/>
          <a:ln w="9525">
            <a:noFill/>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8914" name="直接连接符 9"/>
          <p:cNvSpPr/>
          <p:nvPr/>
        </p:nvSpPr>
        <p:spPr>
          <a:xfrm flipV="1">
            <a:off x="550863" y="873125"/>
            <a:ext cx="11161712" cy="47625"/>
          </a:xfrm>
          <a:prstGeom prst="line">
            <a:avLst/>
          </a:prstGeom>
          <a:ln w="34925" cap="flat" cmpd="sng">
            <a:solidFill>
              <a:srgbClr val="861D3D"/>
            </a:solidFill>
            <a:prstDash val="sysDot"/>
            <a:round/>
            <a:headEnd type="none" w="med" len="med"/>
            <a:tailEnd type="none" w="med" len="med"/>
          </a:ln>
        </p:spPr>
      </p:sp>
      <p:pic>
        <p:nvPicPr>
          <p:cNvPr id="38915"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38916" name="Freeform 5"/>
          <p:cNvSpPr/>
          <p:nvPr/>
        </p:nvSpPr>
        <p:spPr>
          <a:xfrm>
            <a:off x="2781300" y="4238625"/>
            <a:ext cx="1562100" cy="1538288"/>
          </a:xfrm>
          <a:custGeom>
            <a:avLst/>
            <a:gdLst/>
            <a:ahLst/>
            <a:cxnLst>
              <a:cxn ang="0">
                <a:pos x="3577" y="3090"/>
              </a:cxn>
              <a:cxn ang="0">
                <a:pos x="3555" y="3072"/>
              </a:cxn>
              <a:cxn ang="0">
                <a:pos x="3556" y="3071"/>
              </a:cxn>
              <a:cxn ang="0">
                <a:pos x="468" y="0"/>
              </a:cxn>
              <a:cxn ang="0">
                <a:pos x="0" y="470"/>
              </a:cxn>
              <a:cxn ang="0">
                <a:pos x="3062" y="3516"/>
              </a:cxn>
              <a:cxn ang="0">
                <a:pos x="3067" y="3522"/>
              </a:cxn>
              <a:cxn ang="0">
                <a:pos x="3084" y="3537"/>
              </a:cxn>
              <a:cxn ang="0">
                <a:pos x="3088" y="3541"/>
              </a:cxn>
              <a:cxn ang="0">
                <a:pos x="3088" y="3540"/>
              </a:cxn>
              <a:cxn ang="0">
                <a:pos x="3432" y="3436"/>
              </a:cxn>
              <a:cxn ang="0">
                <a:pos x="3577" y="3090"/>
              </a:cxn>
            </a:cxnLst>
            <a:pathLst>
              <a:path w="3638" h="3585">
                <a:moveTo>
                  <a:pt x="3577" y="3090"/>
                </a:moveTo>
                <a:cubicBezTo>
                  <a:pt x="3570" y="3083"/>
                  <a:pt x="3563" y="3077"/>
                  <a:pt x="3555" y="3072"/>
                </a:cubicBezTo>
                <a:cubicBezTo>
                  <a:pt x="3556" y="3071"/>
                  <a:pt x="3556" y="3071"/>
                  <a:pt x="3556" y="3071"/>
                </a:cubicBezTo>
                <a:cubicBezTo>
                  <a:pt x="468" y="0"/>
                  <a:pt x="468" y="0"/>
                  <a:pt x="468" y="0"/>
                </a:cubicBezTo>
                <a:cubicBezTo>
                  <a:pt x="0" y="470"/>
                  <a:pt x="0" y="470"/>
                  <a:pt x="0" y="470"/>
                </a:cubicBezTo>
                <a:cubicBezTo>
                  <a:pt x="3062" y="3516"/>
                  <a:pt x="3062" y="3516"/>
                  <a:pt x="3062" y="3516"/>
                </a:cubicBezTo>
                <a:cubicBezTo>
                  <a:pt x="3064" y="3518"/>
                  <a:pt x="3065" y="3520"/>
                  <a:pt x="3067" y="3522"/>
                </a:cubicBezTo>
                <a:cubicBezTo>
                  <a:pt x="3072" y="3528"/>
                  <a:pt x="3078" y="3533"/>
                  <a:pt x="3084" y="3537"/>
                </a:cubicBezTo>
                <a:cubicBezTo>
                  <a:pt x="3088" y="3541"/>
                  <a:pt x="3088" y="3541"/>
                  <a:pt x="3088" y="3541"/>
                </a:cubicBezTo>
                <a:cubicBezTo>
                  <a:pt x="3088" y="3540"/>
                  <a:pt x="3088" y="3540"/>
                  <a:pt x="3088" y="3540"/>
                </a:cubicBezTo>
                <a:cubicBezTo>
                  <a:pt x="3160" y="3585"/>
                  <a:pt x="3305" y="3544"/>
                  <a:pt x="3432" y="3436"/>
                </a:cubicBezTo>
                <a:cubicBezTo>
                  <a:pt x="3573" y="3317"/>
                  <a:pt x="3638" y="3162"/>
                  <a:pt x="3577" y="3090"/>
                </a:cubicBezTo>
                <a:close/>
              </a:path>
            </a:pathLst>
          </a:custGeom>
          <a:solidFill>
            <a:srgbClr val="7F6000"/>
          </a:solidFill>
          <a:ln w="9525">
            <a:noFill/>
          </a:ln>
        </p:spPr>
        <p:txBody>
          <a:bodyPr/>
          <a:p>
            <a:endParaRPr lang="zh-CN" altLang="en-US"/>
          </a:p>
        </p:txBody>
      </p:sp>
      <p:sp>
        <p:nvSpPr>
          <p:cNvPr id="38917" name="Freeform 6"/>
          <p:cNvSpPr/>
          <p:nvPr/>
        </p:nvSpPr>
        <p:spPr>
          <a:xfrm>
            <a:off x="1101725" y="4238625"/>
            <a:ext cx="1560513" cy="1538288"/>
          </a:xfrm>
          <a:custGeom>
            <a:avLst/>
            <a:gdLst/>
            <a:ahLst/>
            <a:cxnLst>
              <a:cxn ang="0">
                <a:pos x="3637" y="470"/>
              </a:cxn>
              <a:cxn ang="0">
                <a:pos x="3169" y="0"/>
              </a:cxn>
              <a:cxn ang="0">
                <a:pos x="82" y="3071"/>
              </a:cxn>
              <a:cxn ang="0">
                <a:pos x="83" y="3072"/>
              </a:cxn>
              <a:cxn ang="0">
                <a:pos x="61" y="3090"/>
              </a:cxn>
              <a:cxn ang="0">
                <a:pos x="205" y="3436"/>
              </a:cxn>
              <a:cxn ang="0">
                <a:pos x="549" y="3540"/>
              </a:cxn>
              <a:cxn ang="0">
                <a:pos x="550" y="3541"/>
              </a:cxn>
              <a:cxn ang="0">
                <a:pos x="553" y="3537"/>
              </a:cxn>
              <a:cxn ang="0">
                <a:pos x="570" y="3522"/>
              </a:cxn>
              <a:cxn ang="0">
                <a:pos x="575" y="3516"/>
              </a:cxn>
              <a:cxn ang="0">
                <a:pos x="3637" y="470"/>
              </a:cxn>
            </a:cxnLst>
            <a:pathLst>
              <a:path w="3637" h="3585">
                <a:moveTo>
                  <a:pt x="3637" y="470"/>
                </a:moveTo>
                <a:cubicBezTo>
                  <a:pt x="3169" y="0"/>
                  <a:pt x="3169" y="0"/>
                  <a:pt x="3169" y="0"/>
                </a:cubicBezTo>
                <a:cubicBezTo>
                  <a:pt x="82" y="3071"/>
                  <a:pt x="82" y="3071"/>
                  <a:pt x="82" y="3071"/>
                </a:cubicBezTo>
                <a:cubicBezTo>
                  <a:pt x="83" y="3072"/>
                  <a:pt x="83" y="3072"/>
                  <a:pt x="83" y="3072"/>
                </a:cubicBezTo>
                <a:cubicBezTo>
                  <a:pt x="74" y="3077"/>
                  <a:pt x="67" y="3083"/>
                  <a:pt x="61" y="3090"/>
                </a:cubicBezTo>
                <a:cubicBezTo>
                  <a:pt x="0" y="3162"/>
                  <a:pt x="65" y="3317"/>
                  <a:pt x="205" y="3436"/>
                </a:cubicBezTo>
                <a:cubicBezTo>
                  <a:pt x="332" y="3544"/>
                  <a:pt x="477" y="3585"/>
                  <a:pt x="549" y="3540"/>
                </a:cubicBezTo>
                <a:cubicBezTo>
                  <a:pt x="550" y="3541"/>
                  <a:pt x="550" y="3541"/>
                  <a:pt x="550" y="3541"/>
                </a:cubicBezTo>
                <a:cubicBezTo>
                  <a:pt x="553" y="3537"/>
                  <a:pt x="553" y="3537"/>
                  <a:pt x="553" y="3537"/>
                </a:cubicBezTo>
                <a:cubicBezTo>
                  <a:pt x="560" y="3533"/>
                  <a:pt x="565" y="3528"/>
                  <a:pt x="570" y="3522"/>
                </a:cubicBezTo>
                <a:cubicBezTo>
                  <a:pt x="572" y="3520"/>
                  <a:pt x="574" y="3518"/>
                  <a:pt x="575" y="3516"/>
                </a:cubicBezTo>
                <a:lnTo>
                  <a:pt x="3637" y="470"/>
                </a:lnTo>
                <a:close/>
              </a:path>
            </a:pathLst>
          </a:custGeom>
          <a:solidFill>
            <a:srgbClr val="7F6000"/>
          </a:solidFill>
          <a:ln w="9525">
            <a:noFill/>
          </a:ln>
        </p:spPr>
        <p:txBody>
          <a:bodyPr/>
          <a:p>
            <a:endParaRPr lang="zh-CN" altLang="en-US"/>
          </a:p>
        </p:txBody>
      </p:sp>
      <p:sp>
        <p:nvSpPr>
          <p:cNvPr id="38918" name="Freeform 9"/>
          <p:cNvSpPr/>
          <p:nvPr/>
        </p:nvSpPr>
        <p:spPr>
          <a:xfrm>
            <a:off x="2589213" y="3730625"/>
            <a:ext cx="307975" cy="1947863"/>
          </a:xfrm>
          <a:custGeom>
            <a:avLst/>
            <a:gdLst/>
            <a:ahLst/>
            <a:cxnLst>
              <a:cxn ang="0">
                <a:pos x="667" y="4334"/>
              </a:cxn>
              <a:cxn ang="0">
                <a:pos x="666" y="4326"/>
              </a:cxn>
              <a:cxn ang="0">
                <a:pos x="719" y="8"/>
              </a:cxn>
              <a:cxn ang="0">
                <a:pos x="56" y="0"/>
              </a:cxn>
              <a:cxn ang="0">
                <a:pos x="2" y="4354"/>
              </a:cxn>
              <a:cxn ang="0">
                <a:pos x="4" y="4354"/>
              </a:cxn>
              <a:cxn ang="0">
                <a:pos x="1" y="4383"/>
              </a:cxn>
              <a:cxn ang="0">
                <a:pos x="347" y="4529"/>
              </a:cxn>
              <a:cxn ang="0">
                <a:pos x="665" y="4362"/>
              </a:cxn>
              <a:cxn ang="0">
                <a:pos x="666" y="4362"/>
              </a:cxn>
              <a:cxn ang="0">
                <a:pos x="666" y="4357"/>
              </a:cxn>
              <a:cxn ang="0">
                <a:pos x="667" y="4334"/>
              </a:cxn>
            </a:cxnLst>
            <a:pathLst>
              <a:path w="719" h="4542">
                <a:moveTo>
                  <a:pt x="667" y="4334"/>
                </a:moveTo>
                <a:cubicBezTo>
                  <a:pt x="667" y="4332"/>
                  <a:pt x="667" y="4329"/>
                  <a:pt x="666" y="4326"/>
                </a:cubicBezTo>
                <a:cubicBezTo>
                  <a:pt x="719" y="8"/>
                  <a:pt x="719" y="8"/>
                  <a:pt x="719" y="8"/>
                </a:cubicBezTo>
                <a:cubicBezTo>
                  <a:pt x="56" y="0"/>
                  <a:pt x="56" y="0"/>
                  <a:pt x="56" y="0"/>
                </a:cubicBezTo>
                <a:cubicBezTo>
                  <a:pt x="2" y="4354"/>
                  <a:pt x="2" y="4354"/>
                  <a:pt x="2" y="4354"/>
                </a:cubicBezTo>
                <a:cubicBezTo>
                  <a:pt x="4" y="4354"/>
                  <a:pt x="4" y="4354"/>
                  <a:pt x="4" y="4354"/>
                </a:cubicBezTo>
                <a:cubicBezTo>
                  <a:pt x="1" y="4364"/>
                  <a:pt x="0" y="4373"/>
                  <a:pt x="1" y="4383"/>
                </a:cubicBezTo>
                <a:cubicBezTo>
                  <a:pt x="8" y="4477"/>
                  <a:pt x="163" y="4542"/>
                  <a:pt x="347" y="4529"/>
                </a:cubicBezTo>
                <a:cubicBezTo>
                  <a:pt x="512" y="4517"/>
                  <a:pt x="645" y="4445"/>
                  <a:pt x="665" y="4362"/>
                </a:cubicBezTo>
                <a:cubicBezTo>
                  <a:pt x="666" y="4362"/>
                  <a:pt x="666" y="4362"/>
                  <a:pt x="666" y="4362"/>
                </a:cubicBezTo>
                <a:cubicBezTo>
                  <a:pt x="666" y="4357"/>
                  <a:pt x="666" y="4357"/>
                  <a:pt x="666" y="4357"/>
                </a:cubicBezTo>
                <a:cubicBezTo>
                  <a:pt x="667" y="4350"/>
                  <a:pt x="668" y="4342"/>
                  <a:pt x="667" y="4334"/>
                </a:cubicBezTo>
                <a:close/>
              </a:path>
            </a:pathLst>
          </a:custGeom>
          <a:solidFill>
            <a:srgbClr val="7F6000"/>
          </a:solidFill>
          <a:ln w="9525">
            <a:noFill/>
          </a:ln>
        </p:spPr>
        <p:txBody>
          <a:bodyPr/>
          <a:p>
            <a:endParaRPr lang="zh-CN" altLang="en-US"/>
          </a:p>
        </p:txBody>
      </p:sp>
      <p:sp>
        <p:nvSpPr>
          <p:cNvPr id="38919" name="Freeform 7"/>
          <p:cNvSpPr/>
          <p:nvPr/>
        </p:nvSpPr>
        <p:spPr>
          <a:xfrm>
            <a:off x="1658938" y="4197350"/>
            <a:ext cx="1044575" cy="1030288"/>
          </a:xfrm>
          <a:custGeom>
            <a:avLst/>
            <a:gdLst/>
            <a:ahLst/>
            <a:cxnLst>
              <a:cxn ang="0">
                <a:pos x="0" y="1956"/>
              </a:cxn>
              <a:cxn ang="0">
                <a:pos x="492" y="2402"/>
              </a:cxn>
              <a:cxn ang="0">
                <a:pos x="2434" y="470"/>
              </a:cxn>
              <a:cxn ang="0">
                <a:pos x="1966" y="0"/>
              </a:cxn>
              <a:cxn ang="0">
                <a:pos x="0" y="1956"/>
              </a:cxn>
            </a:cxnLst>
            <a:pathLst>
              <a:path w="2434" h="2402">
                <a:moveTo>
                  <a:pt x="0" y="1956"/>
                </a:moveTo>
                <a:cubicBezTo>
                  <a:pt x="90" y="2246"/>
                  <a:pt x="246" y="2330"/>
                  <a:pt x="492" y="2402"/>
                </a:cubicBezTo>
                <a:cubicBezTo>
                  <a:pt x="2434" y="470"/>
                  <a:pt x="2434" y="470"/>
                  <a:pt x="2434" y="470"/>
                </a:cubicBezTo>
                <a:cubicBezTo>
                  <a:pt x="1966" y="0"/>
                  <a:pt x="1966" y="0"/>
                  <a:pt x="1966" y="0"/>
                </a:cubicBezTo>
                <a:lnTo>
                  <a:pt x="0" y="1956"/>
                </a:lnTo>
                <a:close/>
              </a:path>
            </a:pathLst>
          </a:custGeom>
          <a:solidFill>
            <a:srgbClr val="4C274B"/>
          </a:solidFill>
          <a:ln w="9525">
            <a:noFill/>
          </a:ln>
        </p:spPr>
        <p:txBody>
          <a:bodyPr/>
          <a:p>
            <a:endParaRPr lang="zh-CN" altLang="en-US"/>
          </a:p>
        </p:txBody>
      </p:sp>
      <p:sp>
        <p:nvSpPr>
          <p:cNvPr id="38920" name="Freeform 8"/>
          <p:cNvSpPr/>
          <p:nvPr/>
        </p:nvSpPr>
        <p:spPr>
          <a:xfrm>
            <a:off x="2746375" y="4202113"/>
            <a:ext cx="1060450" cy="1044575"/>
          </a:xfrm>
          <a:custGeom>
            <a:avLst/>
            <a:gdLst/>
            <a:ahLst/>
            <a:cxnLst>
              <a:cxn ang="0">
                <a:pos x="468" y="0"/>
              </a:cxn>
              <a:cxn ang="0">
                <a:pos x="0" y="470"/>
              </a:cxn>
              <a:cxn ang="0">
                <a:pos x="1974" y="2434"/>
              </a:cxn>
              <a:cxn ang="0">
                <a:pos x="2473" y="1994"/>
              </a:cxn>
              <a:cxn ang="0">
                <a:pos x="468" y="0"/>
              </a:cxn>
            </a:cxnLst>
            <a:pathLst>
              <a:path w="2473" h="2434">
                <a:moveTo>
                  <a:pt x="468" y="0"/>
                </a:moveTo>
                <a:cubicBezTo>
                  <a:pt x="0" y="470"/>
                  <a:pt x="0" y="470"/>
                  <a:pt x="0" y="470"/>
                </a:cubicBezTo>
                <a:cubicBezTo>
                  <a:pt x="1974" y="2434"/>
                  <a:pt x="1974" y="2434"/>
                  <a:pt x="1974" y="2434"/>
                </a:cubicBezTo>
                <a:cubicBezTo>
                  <a:pt x="2200" y="2366"/>
                  <a:pt x="2332" y="2258"/>
                  <a:pt x="2473" y="1994"/>
                </a:cubicBezTo>
                <a:lnTo>
                  <a:pt x="468" y="0"/>
                </a:lnTo>
                <a:close/>
              </a:path>
            </a:pathLst>
          </a:custGeom>
          <a:solidFill>
            <a:srgbClr val="4C274B"/>
          </a:solidFill>
          <a:ln w="9525">
            <a:noFill/>
          </a:ln>
        </p:spPr>
        <p:txBody>
          <a:bodyPr/>
          <a:p>
            <a:endParaRPr lang="zh-CN" altLang="en-US"/>
          </a:p>
        </p:txBody>
      </p:sp>
      <p:sp>
        <p:nvSpPr>
          <p:cNvPr id="38921" name="Freeform 10"/>
          <p:cNvSpPr/>
          <p:nvPr/>
        </p:nvSpPr>
        <p:spPr>
          <a:xfrm>
            <a:off x="2590800" y="3600450"/>
            <a:ext cx="306388" cy="1892300"/>
          </a:xfrm>
          <a:custGeom>
            <a:avLst/>
            <a:gdLst/>
            <a:ahLst/>
            <a:cxnLst>
              <a:cxn ang="0">
                <a:pos x="0" y="4252"/>
              </a:cxn>
              <a:cxn ang="0">
                <a:pos x="663" y="4275"/>
              </a:cxn>
              <a:cxn ang="0">
                <a:pos x="715" y="9"/>
              </a:cxn>
              <a:cxn ang="0">
                <a:pos x="52" y="0"/>
              </a:cxn>
              <a:cxn ang="0">
                <a:pos x="0" y="4252"/>
              </a:cxn>
            </a:cxnLst>
            <a:pathLst>
              <a:path w="715" h="4412">
                <a:moveTo>
                  <a:pt x="0" y="4252"/>
                </a:moveTo>
                <a:cubicBezTo>
                  <a:pt x="196" y="4412"/>
                  <a:pt x="476" y="4402"/>
                  <a:pt x="663" y="4275"/>
                </a:cubicBezTo>
                <a:cubicBezTo>
                  <a:pt x="715" y="9"/>
                  <a:pt x="715" y="9"/>
                  <a:pt x="715" y="9"/>
                </a:cubicBezTo>
                <a:cubicBezTo>
                  <a:pt x="52" y="0"/>
                  <a:pt x="52" y="0"/>
                  <a:pt x="52" y="0"/>
                </a:cubicBezTo>
                <a:lnTo>
                  <a:pt x="0" y="4252"/>
                </a:lnTo>
                <a:close/>
              </a:path>
            </a:pathLst>
          </a:custGeom>
          <a:solidFill>
            <a:srgbClr val="4C274B"/>
          </a:solidFill>
          <a:ln w="9525">
            <a:noFill/>
          </a:ln>
        </p:spPr>
        <p:txBody>
          <a:bodyPr/>
          <a:p>
            <a:endParaRPr lang="zh-CN" altLang="en-US"/>
          </a:p>
        </p:txBody>
      </p:sp>
      <p:sp>
        <p:nvSpPr>
          <p:cNvPr id="38922" name="Oval 11"/>
          <p:cNvSpPr/>
          <p:nvPr/>
        </p:nvSpPr>
        <p:spPr>
          <a:xfrm>
            <a:off x="1425575" y="2740025"/>
            <a:ext cx="2625725" cy="2625725"/>
          </a:xfrm>
          <a:prstGeom prst="ellipse">
            <a:avLst/>
          </a:prstGeom>
          <a:solidFill>
            <a:srgbClr val="1F3864"/>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3" name="Oval 12"/>
          <p:cNvSpPr/>
          <p:nvPr/>
        </p:nvSpPr>
        <p:spPr>
          <a:xfrm>
            <a:off x="1620838" y="2936875"/>
            <a:ext cx="2235200" cy="2233613"/>
          </a:xfrm>
          <a:prstGeom prst="ellipse">
            <a:avLst/>
          </a:prstGeom>
          <a:solidFill>
            <a:srgbClr val="F2F2F2"/>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4" name="Oval 13"/>
          <p:cNvSpPr/>
          <p:nvPr/>
        </p:nvSpPr>
        <p:spPr>
          <a:xfrm>
            <a:off x="1857375" y="3171825"/>
            <a:ext cx="1762125" cy="1762125"/>
          </a:xfrm>
          <a:prstGeom prst="ellipse">
            <a:avLst/>
          </a:prstGeom>
          <a:solidFill>
            <a:srgbClr val="1F3864"/>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5" name="Oval 14"/>
          <p:cNvSpPr/>
          <p:nvPr/>
        </p:nvSpPr>
        <p:spPr>
          <a:xfrm>
            <a:off x="2084388" y="3398838"/>
            <a:ext cx="1308100" cy="1308100"/>
          </a:xfrm>
          <a:prstGeom prst="ellipse">
            <a:avLst/>
          </a:prstGeom>
          <a:solidFill>
            <a:srgbClr val="F2F2F2"/>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6" name="Oval 15"/>
          <p:cNvSpPr/>
          <p:nvPr/>
        </p:nvSpPr>
        <p:spPr>
          <a:xfrm>
            <a:off x="2300288" y="3614738"/>
            <a:ext cx="874712" cy="874712"/>
          </a:xfrm>
          <a:prstGeom prst="ellipse">
            <a:avLst/>
          </a:prstGeom>
          <a:solidFill>
            <a:srgbClr val="1F3864"/>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7" name="Oval 16"/>
          <p:cNvSpPr/>
          <p:nvPr/>
        </p:nvSpPr>
        <p:spPr>
          <a:xfrm>
            <a:off x="2486025" y="3800475"/>
            <a:ext cx="504825" cy="504825"/>
          </a:xfrm>
          <a:prstGeom prst="ellipse">
            <a:avLst/>
          </a:prstGeom>
          <a:solidFill>
            <a:srgbClr val="F2F2F2"/>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8" name="Oval 17"/>
          <p:cNvSpPr/>
          <p:nvPr/>
        </p:nvSpPr>
        <p:spPr>
          <a:xfrm>
            <a:off x="2619375" y="3933825"/>
            <a:ext cx="236538" cy="238125"/>
          </a:xfrm>
          <a:prstGeom prst="ellipse">
            <a:avLst/>
          </a:prstGeom>
          <a:solidFill>
            <a:srgbClr val="1F3864"/>
          </a:solidFill>
          <a:ln w="9525">
            <a:noFill/>
          </a:ln>
        </p:spPr>
        <p:txBody>
          <a:bodyPr wrap="square" lIns="68580" tIns="34290" rIns="68580" bIns="34290" anchor="t"/>
          <a:p>
            <a:endParaRPr lang="zh-CN" altLang="en-US" sz="1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8929" name="Freeform 21"/>
          <p:cNvSpPr/>
          <p:nvPr/>
        </p:nvSpPr>
        <p:spPr>
          <a:xfrm>
            <a:off x="2555875" y="3392488"/>
            <a:ext cx="142875" cy="149225"/>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30" name="Freeform 22"/>
          <p:cNvSpPr/>
          <p:nvPr/>
        </p:nvSpPr>
        <p:spPr>
          <a:xfrm>
            <a:off x="2230438" y="3040063"/>
            <a:ext cx="358775" cy="414337"/>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31" name="Freeform 23"/>
          <p:cNvSpPr/>
          <p:nvPr/>
        </p:nvSpPr>
        <p:spPr>
          <a:xfrm>
            <a:off x="2222500" y="3033713"/>
            <a:ext cx="100013" cy="160337"/>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w="9525">
            <a:noFill/>
          </a:ln>
        </p:spPr>
        <p:txBody>
          <a:bodyPr/>
          <a:p>
            <a:endParaRPr lang="zh-CN" altLang="en-US"/>
          </a:p>
        </p:txBody>
      </p:sp>
      <p:sp>
        <p:nvSpPr>
          <p:cNvPr id="38932" name="Freeform 24"/>
          <p:cNvSpPr/>
          <p:nvPr/>
        </p:nvSpPr>
        <p:spPr>
          <a:xfrm>
            <a:off x="1287463" y="2409825"/>
            <a:ext cx="346075" cy="298450"/>
          </a:xfrm>
          <a:custGeom>
            <a:avLst/>
            <a:gdLst/>
            <a:ahLst/>
            <a:cxnLst>
              <a:cxn ang="0">
                <a:pos x="82" y="64"/>
              </a:cxn>
              <a:cxn ang="0">
                <a:pos x="200" y="38"/>
              </a:cxn>
              <a:cxn ang="0">
                <a:pos x="200" y="36"/>
              </a:cxn>
              <a:cxn ang="0">
                <a:pos x="73" y="14"/>
              </a:cxn>
              <a:cxn ang="0">
                <a:pos x="8" y="126"/>
              </a:cxn>
              <a:cxn ang="0">
                <a:pos x="63" y="172"/>
              </a:cxn>
              <a:cxn ang="0">
                <a:pos x="82" y="64"/>
              </a:cxn>
            </a:cxnLst>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2F5496"/>
          </a:solidFill>
          <a:ln w="9525">
            <a:noFill/>
          </a:ln>
        </p:spPr>
        <p:txBody>
          <a:bodyPr/>
          <a:p>
            <a:endParaRPr lang="zh-CN" altLang="en-US"/>
          </a:p>
        </p:txBody>
      </p:sp>
      <p:sp>
        <p:nvSpPr>
          <p:cNvPr id="38933" name="Freeform 26"/>
          <p:cNvSpPr/>
          <p:nvPr/>
        </p:nvSpPr>
        <p:spPr>
          <a:xfrm>
            <a:off x="1385888" y="2447925"/>
            <a:ext cx="368300" cy="447675"/>
          </a:xfrm>
          <a:custGeom>
            <a:avLst/>
            <a:gdLst/>
            <a:ahLst/>
            <a:cxnLst>
              <a:cxn ang="0">
                <a:pos x="199" y="83"/>
              </a:cxn>
              <a:cxn ang="0">
                <a:pos x="143" y="16"/>
              </a:cxn>
              <a:cxn ang="0">
                <a:pos x="25" y="42"/>
              </a:cxn>
              <a:cxn ang="0">
                <a:pos x="6" y="150"/>
              </a:cxn>
              <a:cxn ang="0">
                <a:pos x="39" y="218"/>
              </a:cxn>
              <a:cxn ang="0">
                <a:pos x="172" y="190"/>
              </a:cxn>
              <a:cxn ang="0">
                <a:pos x="211" y="104"/>
              </a:cxn>
              <a:cxn ang="0">
                <a:pos x="213" y="99"/>
              </a:cxn>
              <a:cxn ang="0">
                <a:pos x="212" y="98"/>
              </a:cxn>
              <a:cxn ang="0">
                <a:pos x="199" y="83"/>
              </a:cxn>
            </a:cxnLst>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4472C4"/>
          </a:solidFill>
          <a:ln w="9525">
            <a:noFill/>
          </a:ln>
        </p:spPr>
        <p:txBody>
          <a:bodyPr/>
          <a:p>
            <a:endParaRPr lang="zh-CN" altLang="en-US"/>
          </a:p>
        </p:txBody>
      </p:sp>
      <p:sp>
        <p:nvSpPr>
          <p:cNvPr id="38934" name="Freeform 28"/>
          <p:cNvSpPr/>
          <p:nvPr/>
        </p:nvSpPr>
        <p:spPr>
          <a:xfrm>
            <a:off x="1631950" y="2471738"/>
            <a:ext cx="660400" cy="677862"/>
          </a:xfrm>
          <a:custGeom>
            <a:avLst/>
            <a:gdLst/>
            <a:ahLst/>
            <a:cxnLst>
              <a:cxn ang="0">
                <a:pos x="381" y="346"/>
              </a:cxn>
              <a:cxn ang="0">
                <a:pos x="374" y="338"/>
              </a:cxn>
              <a:cxn ang="0">
                <a:pos x="80" y="67"/>
              </a:cxn>
              <a:cxn ang="0">
                <a:pos x="66" y="54"/>
              </a:cxn>
              <a:cxn ang="0">
                <a:pos x="62" y="51"/>
              </a:cxn>
              <a:cxn ang="0">
                <a:pos x="39" y="30"/>
              </a:cxn>
              <a:cxn ang="0">
                <a:pos x="1" y="0"/>
              </a:cxn>
              <a:cxn ang="0">
                <a:pos x="1" y="0"/>
              </a:cxn>
              <a:cxn ang="0">
                <a:pos x="1" y="0"/>
              </a:cxn>
              <a:cxn ang="0">
                <a:pos x="1" y="0"/>
              </a:cxn>
              <a:cxn ang="0">
                <a:pos x="1" y="2"/>
              </a:cxn>
              <a:cxn ang="0">
                <a:pos x="57" y="69"/>
              </a:cxn>
              <a:cxn ang="0">
                <a:pos x="70" y="84"/>
              </a:cxn>
              <a:cxn ang="0">
                <a:pos x="71" y="85"/>
              </a:cxn>
              <a:cxn ang="0">
                <a:pos x="347" y="384"/>
              </a:cxn>
              <a:cxn ang="0">
                <a:pos x="355" y="392"/>
              </a:cxn>
              <a:cxn ang="0">
                <a:pos x="358" y="391"/>
              </a:cxn>
              <a:cxn ang="0">
                <a:pos x="374" y="376"/>
              </a:cxn>
              <a:cxn ang="0">
                <a:pos x="381" y="351"/>
              </a:cxn>
              <a:cxn ang="0">
                <a:pos x="381" y="346"/>
              </a:cxn>
            </a:cxnLst>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2F5496"/>
          </a:solidFill>
          <a:ln w="9525">
            <a:noFill/>
          </a:ln>
        </p:spPr>
        <p:txBody>
          <a:bodyPr/>
          <a:p>
            <a:endParaRPr lang="zh-CN" altLang="en-US"/>
          </a:p>
        </p:txBody>
      </p:sp>
      <p:sp>
        <p:nvSpPr>
          <p:cNvPr id="38935" name="Freeform 21"/>
          <p:cNvSpPr/>
          <p:nvPr/>
        </p:nvSpPr>
        <p:spPr>
          <a:xfrm>
            <a:off x="2435225" y="3975100"/>
            <a:ext cx="166688" cy="171450"/>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36" name="Freeform 22"/>
          <p:cNvSpPr/>
          <p:nvPr/>
        </p:nvSpPr>
        <p:spPr>
          <a:xfrm>
            <a:off x="2057400" y="3565525"/>
            <a:ext cx="415925" cy="481013"/>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37" name="Freeform 23"/>
          <p:cNvSpPr/>
          <p:nvPr/>
        </p:nvSpPr>
        <p:spPr>
          <a:xfrm>
            <a:off x="2049463" y="3559175"/>
            <a:ext cx="115887" cy="184150"/>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3F3F3F"/>
          </a:solidFill>
          <a:ln w="9525">
            <a:noFill/>
          </a:ln>
        </p:spPr>
        <p:txBody>
          <a:bodyPr/>
          <a:p>
            <a:endParaRPr lang="zh-CN" altLang="en-US"/>
          </a:p>
        </p:txBody>
      </p:sp>
      <p:sp>
        <p:nvSpPr>
          <p:cNvPr id="38938" name="Freeform 24"/>
          <p:cNvSpPr/>
          <p:nvPr/>
        </p:nvSpPr>
        <p:spPr>
          <a:xfrm>
            <a:off x="965200" y="2836863"/>
            <a:ext cx="401638" cy="344487"/>
          </a:xfrm>
          <a:custGeom>
            <a:avLst/>
            <a:gdLst/>
            <a:ahLst/>
            <a:cxnLst>
              <a:cxn ang="0">
                <a:pos x="82" y="64"/>
              </a:cxn>
              <a:cxn ang="0">
                <a:pos x="200" y="38"/>
              </a:cxn>
              <a:cxn ang="0">
                <a:pos x="200" y="36"/>
              </a:cxn>
              <a:cxn ang="0">
                <a:pos x="73" y="14"/>
              </a:cxn>
              <a:cxn ang="0">
                <a:pos x="8" y="126"/>
              </a:cxn>
              <a:cxn ang="0">
                <a:pos x="63" y="172"/>
              </a:cxn>
              <a:cxn ang="0">
                <a:pos x="82" y="64"/>
              </a:cxn>
            </a:cxnLst>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5B2E5A"/>
          </a:solidFill>
          <a:ln w="9525">
            <a:noFill/>
          </a:ln>
        </p:spPr>
        <p:txBody>
          <a:bodyPr/>
          <a:p>
            <a:endParaRPr lang="zh-CN" altLang="en-US"/>
          </a:p>
        </p:txBody>
      </p:sp>
      <p:sp>
        <p:nvSpPr>
          <p:cNvPr id="38939" name="Freeform 25"/>
          <p:cNvSpPr/>
          <p:nvPr/>
        </p:nvSpPr>
        <p:spPr>
          <a:xfrm>
            <a:off x="1262063" y="2519363"/>
            <a:ext cx="149225" cy="388937"/>
          </a:xfrm>
          <a:custGeom>
            <a:avLst/>
            <a:gdLst/>
            <a:ahLst/>
            <a:cxnLst>
              <a:cxn ang="0">
                <a:pos x="40" y="38"/>
              </a:cxn>
              <a:cxn ang="0">
                <a:pos x="74" y="0"/>
              </a:cxn>
              <a:cxn ang="0">
                <a:pos x="1" y="100"/>
              </a:cxn>
              <a:cxn ang="0">
                <a:pos x="52" y="194"/>
              </a:cxn>
              <a:cxn ang="0">
                <a:pos x="52" y="194"/>
              </a:cxn>
              <a:cxn ang="0">
                <a:pos x="40" y="38"/>
              </a:cxn>
            </a:cxnLst>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5B2E5A"/>
          </a:solidFill>
          <a:ln w="9525">
            <a:noFill/>
          </a:ln>
        </p:spPr>
        <p:txBody>
          <a:bodyPr/>
          <a:p>
            <a:endParaRPr lang="zh-CN" altLang="en-US"/>
          </a:p>
        </p:txBody>
      </p:sp>
      <p:sp>
        <p:nvSpPr>
          <p:cNvPr id="38940" name="Freeform 26"/>
          <p:cNvSpPr/>
          <p:nvPr/>
        </p:nvSpPr>
        <p:spPr>
          <a:xfrm>
            <a:off x="1079500" y="2879725"/>
            <a:ext cx="428625" cy="519113"/>
          </a:xfrm>
          <a:custGeom>
            <a:avLst/>
            <a:gdLst/>
            <a:ahLst/>
            <a:cxnLst>
              <a:cxn ang="0">
                <a:pos x="199" y="83"/>
              </a:cxn>
              <a:cxn ang="0">
                <a:pos x="143" y="16"/>
              </a:cxn>
              <a:cxn ang="0">
                <a:pos x="25" y="42"/>
              </a:cxn>
              <a:cxn ang="0">
                <a:pos x="6" y="150"/>
              </a:cxn>
              <a:cxn ang="0">
                <a:pos x="39" y="218"/>
              </a:cxn>
              <a:cxn ang="0">
                <a:pos x="172" y="190"/>
              </a:cxn>
              <a:cxn ang="0">
                <a:pos x="211" y="104"/>
              </a:cxn>
              <a:cxn ang="0">
                <a:pos x="213" y="99"/>
              </a:cxn>
              <a:cxn ang="0">
                <a:pos x="212" y="98"/>
              </a:cxn>
              <a:cxn ang="0">
                <a:pos x="199" y="83"/>
              </a:cxn>
            </a:cxnLst>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984E96"/>
          </a:solidFill>
          <a:ln w="9525">
            <a:noFill/>
          </a:ln>
        </p:spPr>
        <p:txBody>
          <a:bodyPr/>
          <a:p>
            <a:endParaRPr lang="zh-CN" altLang="en-US"/>
          </a:p>
        </p:txBody>
      </p:sp>
      <p:sp>
        <p:nvSpPr>
          <p:cNvPr id="38941" name="Freeform 27"/>
          <p:cNvSpPr/>
          <p:nvPr/>
        </p:nvSpPr>
        <p:spPr>
          <a:xfrm>
            <a:off x="1298575" y="2476500"/>
            <a:ext cx="406400" cy="565150"/>
          </a:xfrm>
          <a:custGeom>
            <a:avLst/>
            <a:gdLst/>
            <a:ahLst/>
            <a:cxnLst>
              <a:cxn ang="0">
                <a:pos x="22" y="60"/>
              </a:cxn>
              <a:cxn ang="0">
                <a:pos x="34" y="216"/>
              </a:cxn>
              <a:cxn ang="0">
                <a:pos x="72" y="246"/>
              </a:cxn>
              <a:cxn ang="0">
                <a:pos x="95" y="267"/>
              </a:cxn>
              <a:cxn ang="0">
                <a:pos x="99" y="270"/>
              </a:cxn>
              <a:cxn ang="0">
                <a:pos x="113" y="283"/>
              </a:cxn>
              <a:cxn ang="0">
                <a:pos x="170" y="207"/>
              </a:cxn>
              <a:cxn ang="0">
                <a:pos x="155" y="31"/>
              </a:cxn>
              <a:cxn ang="0">
                <a:pos x="56" y="22"/>
              </a:cxn>
              <a:cxn ang="0">
                <a:pos x="22" y="60"/>
              </a:cxn>
            </a:cxnLst>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984E96"/>
          </a:solidFill>
          <a:ln w="9525">
            <a:noFill/>
          </a:ln>
        </p:spPr>
        <p:txBody>
          <a:bodyPr/>
          <a:p>
            <a:endParaRPr lang="zh-CN" altLang="en-US"/>
          </a:p>
        </p:txBody>
      </p:sp>
      <p:sp>
        <p:nvSpPr>
          <p:cNvPr id="38942" name="Freeform 28"/>
          <p:cNvSpPr/>
          <p:nvPr/>
        </p:nvSpPr>
        <p:spPr>
          <a:xfrm>
            <a:off x="1365250" y="2908300"/>
            <a:ext cx="763588" cy="784225"/>
          </a:xfrm>
          <a:custGeom>
            <a:avLst/>
            <a:gdLst/>
            <a:ahLst/>
            <a:cxnLst>
              <a:cxn ang="0">
                <a:pos x="381" y="346"/>
              </a:cxn>
              <a:cxn ang="0">
                <a:pos x="374" y="338"/>
              </a:cxn>
              <a:cxn ang="0">
                <a:pos x="80" y="67"/>
              </a:cxn>
              <a:cxn ang="0">
                <a:pos x="66" y="54"/>
              </a:cxn>
              <a:cxn ang="0">
                <a:pos x="62" y="51"/>
              </a:cxn>
              <a:cxn ang="0">
                <a:pos x="39" y="30"/>
              </a:cxn>
              <a:cxn ang="0">
                <a:pos x="1" y="0"/>
              </a:cxn>
              <a:cxn ang="0">
                <a:pos x="1" y="0"/>
              </a:cxn>
              <a:cxn ang="0">
                <a:pos x="1" y="0"/>
              </a:cxn>
              <a:cxn ang="0">
                <a:pos x="1" y="0"/>
              </a:cxn>
              <a:cxn ang="0">
                <a:pos x="1" y="2"/>
              </a:cxn>
              <a:cxn ang="0">
                <a:pos x="57" y="69"/>
              </a:cxn>
              <a:cxn ang="0">
                <a:pos x="70" y="84"/>
              </a:cxn>
              <a:cxn ang="0">
                <a:pos x="71" y="85"/>
              </a:cxn>
              <a:cxn ang="0">
                <a:pos x="347" y="384"/>
              </a:cxn>
              <a:cxn ang="0">
                <a:pos x="355" y="392"/>
              </a:cxn>
              <a:cxn ang="0">
                <a:pos x="358" y="391"/>
              </a:cxn>
              <a:cxn ang="0">
                <a:pos x="374" y="376"/>
              </a:cxn>
              <a:cxn ang="0">
                <a:pos x="381" y="351"/>
              </a:cxn>
              <a:cxn ang="0">
                <a:pos x="381" y="346"/>
              </a:cxn>
            </a:cxnLst>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5B2E5A"/>
          </a:solidFill>
          <a:ln w="9525">
            <a:noFill/>
          </a:ln>
        </p:spPr>
        <p:txBody>
          <a:bodyPr/>
          <a:p>
            <a:endParaRPr lang="zh-CN" altLang="en-US"/>
          </a:p>
        </p:txBody>
      </p:sp>
      <p:sp>
        <p:nvSpPr>
          <p:cNvPr id="38943" name="Freeform 21"/>
          <p:cNvSpPr/>
          <p:nvPr/>
        </p:nvSpPr>
        <p:spPr>
          <a:xfrm>
            <a:off x="2725738" y="4903788"/>
            <a:ext cx="166687" cy="173037"/>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44" name="Freeform 22"/>
          <p:cNvSpPr/>
          <p:nvPr/>
        </p:nvSpPr>
        <p:spPr>
          <a:xfrm>
            <a:off x="2346325" y="4495800"/>
            <a:ext cx="415925" cy="479425"/>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45" name="Freeform 23"/>
          <p:cNvSpPr/>
          <p:nvPr/>
        </p:nvSpPr>
        <p:spPr>
          <a:xfrm>
            <a:off x="2338388" y="4487863"/>
            <a:ext cx="115887" cy="185737"/>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3F3F3F"/>
          </a:solidFill>
          <a:ln w="9525">
            <a:noFill/>
          </a:ln>
        </p:spPr>
        <p:txBody>
          <a:bodyPr/>
          <a:p>
            <a:endParaRPr lang="zh-CN" altLang="en-US"/>
          </a:p>
        </p:txBody>
      </p:sp>
      <p:sp>
        <p:nvSpPr>
          <p:cNvPr id="38946" name="Freeform 24"/>
          <p:cNvSpPr/>
          <p:nvPr/>
        </p:nvSpPr>
        <p:spPr>
          <a:xfrm>
            <a:off x="1255713" y="3765550"/>
            <a:ext cx="400050" cy="344488"/>
          </a:xfrm>
          <a:custGeom>
            <a:avLst/>
            <a:gdLst/>
            <a:ahLst/>
            <a:cxnLst>
              <a:cxn ang="0">
                <a:pos x="82" y="64"/>
              </a:cxn>
              <a:cxn ang="0">
                <a:pos x="200" y="38"/>
              </a:cxn>
              <a:cxn ang="0">
                <a:pos x="200" y="36"/>
              </a:cxn>
              <a:cxn ang="0">
                <a:pos x="73" y="14"/>
              </a:cxn>
              <a:cxn ang="0">
                <a:pos x="8" y="126"/>
              </a:cxn>
              <a:cxn ang="0">
                <a:pos x="63" y="172"/>
              </a:cxn>
              <a:cxn ang="0">
                <a:pos x="82" y="64"/>
              </a:cxn>
            </a:cxnLst>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1C6D59"/>
          </a:solidFill>
          <a:ln w="9525">
            <a:noFill/>
          </a:ln>
        </p:spPr>
        <p:txBody>
          <a:bodyPr/>
          <a:p>
            <a:endParaRPr lang="zh-CN" altLang="en-US"/>
          </a:p>
        </p:txBody>
      </p:sp>
      <p:sp>
        <p:nvSpPr>
          <p:cNvPr id="38947" name="Freeform 25"/>
          <p:cNvSpPr/>
          <p:nvPr/>
        </p:nvSpPr>
        <p:spPr>
          <a:xfrm>
            <a:off x="1552575" y="3449638"/>
            <a:ext cx="147638" cy="387350"/>
          </a:xfrm>
          <a:custGeom>
            <a:avLst/>
            <a:gdLst/>
            <a:ahLst/>
            <a:cxnLst>
              <a:cxn ang="0">
                <a:pos x="40" y="38"/>
              </a:cxn>
              <a:cxn ang="0">
                <a:pos x="74" y="0"/>
              </a:cxn>
              <a:cxn ang="0">
                <a:pos x="1" y="100"/>
              </a:cxn>
              <a:cxn ang="0">
                <a:pos x="52" y="194"/>
              </a:cxn>
              <a:cxn ang="0">
                <a:pos x="52" y="194"/>
              </a:cxn>
              <a:cxn ang="0">
                <a:pos x="40" y="38"/>
              </a:cxn>
            </a:cxnLst>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1C6D59"/>
          </a:solidFill>
          <a:ln w="9525">
            <a:noFill/>
          </a:ln>
        </p:spPr>
        <p:txBody>
          <a:bodyPr/>
          <a:p>
            <a:endParaRPr lang="zh-CN" altLang="en-US"/>
          </a:p>
        </p:txBody>
      </p:sp>
      <p:sp>
        <p:nvSpPr>
          <p:cNvPr id="38948" name="Freeform 26"/>
          <p:cNvSpPr/>
          <p:nvPr/>
        </p:nvSpPr>
        <p:spPr>
          <a:xfrm>
            <a:off x="1370013" y="3810000"/>
            <a:ext cx="427037" cy="517525"/>
          </a:xfrm>
          <a:custGeom>
            <a:avLst/>
            <a:gdLst/>
            <a:ahLst/>
            <a:cxnLst>
              <a:cxn ang="0">
                <a:pos x="199" y="83"/>
              </a:cxn>
              <a:cxn ang="0">
                <a:pos x="143" y="16"/>
              </a:cxn>
              <a:cxn ang="0">
                <a:pos x="25" y="42"/>
              </a:cxn>
              <a:cxn ang="0">
                <a:pos x="6" y="150"/>
              </a:cxn>
              <a:cxn ang="0">
                <a:pos x="39" y="218"/>
              </a:cxn>
              <a:cxn ang="0">
                <a:pos x="172" y="190"/>
              </a:cxn>
              <a:cxn ang="0">
                <a:pos x="211" y="104"/>
              </a:cxn>
              <a:cxn ang="0">
                <a:pos x="213" y="99"/>
              </a:cxn>
              <a:cxn ang="0">
                <a:pos x="212" y="98"/>
              </a:cxn>
              <a:cxn ang="0">
                <a:pos x="199" y="83"/>
              </a:cxn>
            </a:cxnLst>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30B695"/>
          </a:solidFill>
          <a:ln w="9525">
            <a:noFill/>
          </a:ln>
        </p:spPr>
        <p:txBody>
          <a:bodyPr/>
          <a:p>
            <a:endParaRPr lang="zh-CN" altLang="en-US"/>
          </a:p>
        </p:txBody>
      </p:sp>
      <p:sp>
        <p:nvSpPr>
          <p:cNvPr id="38949" name="Freeform 27"/>
          <p:cNvSpPr/>
          <p:nvPr/>
        </p:nvSpPr>
        <p:spPr>
          <a:xfrm>
            <a:off x="1587500" y="3405188"/>
            <a:ext cx="406400" cy="566737"/>
          </a:xfrm>
          <a:custGeom>
            <a:avLst/>
            <a:gdLst/>
            <a:ahLst/>
            <a:cxnLst>
              <a:cxn ang="0">
                <a:pos x="22" y="60"/>
              </a:cxn>
              <a:cxn ang="0">
                <a:pos x="34" y="216"/>
              </a:cxn>
              <a:cxn ang="0">
                <a:pos x="72" y="246"/>
              </a:cxn>
              <a:cxn ang="0">
                <a:pos x="95" y="267"/>
              </a:cxn>
              <a:cxn ang="0">
                <a:pos x="99" y="270"/>
              </a:cxn>
              <a:cxn ang="0">
                <a:pos x="113" y="283"/>
              </a:cxn>
              <a:cxn ang="0">
                <a:pos x="170" y="207"/>
              </a:cxn>
              <a:cxn ang="0">
                <a:pos x="155" y="31"/>
              </a:cxn>
              <a:cxn ang="0">
                <a:pos x="56" y="22"/>
              </a:cxn>
              <a:cxn ang="0">
                <a:pos x="22" y="60"/>
              </a:cxn>
            </a:cxnLst>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30B695"/>
          </a:solidFill>
          <a:ln w="9525">
            <a:noFill/>
          </a:ln>
        </p:spPr>
        <p:txBody>
          <a:bodyPr/>
          <a:p>
            <a:endParaRPr lang="zh-CN" altLang="en-US"/>
          </a:p>
        </p:txBody>
      </p:sp>
      <p:sp>
        <p:nvSpPr>
          <p:cNvPr id="38950" name="Freeform 28"/>
          <p:cNvSpPr/>
          <p:nvPr/>
        </p:nvSpPr>
        <p:spPr>
          <a:xfrm>
            <a:off x="1654175" y="3838575"/>
            <a:ext cx="765175" cy="784225"/>
          </a:xfrm>
          <a:custGeom>
            <a:avLst/>
            <a:gdLst/>
            <a:ahLst/>
            <a:cxnLst>
              <a:cxn ang="0">
                <a:pos x="381" y="346"/>
              </a:cxn>
              <a:cxn ang="0">
                <a:pos x="374" y="338"/>
              </a:cxn>
              <a:cxn ang="0">
                <a:pos x="80" y="67"/>
              </a:cxn>
              <a:cxn ang="0">
                <a:pos x="66" y="54"/>
              </a:cxn>
              <a:cxn ang="0">
                <a:pos x="62" y="51"/>
              </a:cxn>
              <a:cxn ang="0">
                <a:pos x="39" y="30"/>
              </a:cxn>
              <a:cxn ang="0">
                <a:pos x="1" y="0"/>
              </a:cxn>
              <a:cxn ang="0">
                <a:pos x="1" y="0"/>
              </a:cxn>
              <a:cxn ang="0">
                <a:pos x="1" y="0"/>
              </a:cxn>
              <a:cxn ang="0">
                <a:pos x="1" y="0"/>
              </a:cxn>
              <a:cxn ang="0">
                <a:pos x="1" y="2"/>
              </a:cxn>
              <a:cxn ang="0">
                <a:pos x="57" y="69"/>
              </a:cxn>
              <a:cxn ang="0">
                <a:pos x="70" y="84"/>
              </a:cxn>
              <a:cxn ang="0">
                <a:pos x="71" y="85"/>
              </a:cxn>
              <a:cxn ang="0">
                <a:pos x="347" y="384"/>
              </a:cxn>
              <a:cxn ang="0">
                <a:pos x="355" y="392"/>
              </a:cxn>
              <a:cxn ang="0">
                <a:pos x="358" y="391"/>
              </a:cxn>
              <a:cxn ang="0">
                <a:pos x="374" y="376"/>
              </a:cxn>
              <a:cxn ang="0">
                <a:pos x="381" y="351"/>
              </a:cxn>
              <a:cxn ang="0">
                <a:pos x="381" y="346"/>
              </a:cxn>
            </a:cxnLst>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1C6D59"/>
          </a:solidFill>
          <a:ln w="9525">
            <a:noFill/>
          </a:ln>
        </p:spPr>
        <p:txBody>
          <a:bodyPr/>
          <a:p>
            <a:endParaRPr lang="zh-CN" altLang="en-US"/>
          </a:p>
        </p:txBody>
      </p:sp>
      <p:sp>
        <p:nvSpPr>
          <p:cNvPr id="38951" name="文本框 67"/>
          <p:cNvSpPr/>
          <p:nvPr/>
        </p:nvSpPr>
        <p:spPr>
          <a:xfrm>
            <a:off x="5578475" y="1651000"/>
            <a:ext cx="4065588"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经济发展取得新成效</a:t>
            </a:r>
            <a:endParaRPr lang="en-US" altLang="zh-CN" sz="2000" dirty="0">
              <a:solidFill>
                <a:srgbClr val="000000"/>
              </a:solidFill>
              <a:latin typeface="黑体" panose="02010609060101010101" charset="-122"/>
              <a:ea typeface="黑体" panose="02010609060101010101" charset="-122"/>
              <a:sym typeface="黑体" panose="02010609060101010101" charset="-122"/>
            </a:endParaRPr>
          </a:p>
        </p:txBody>
      </p:sp>
      <p:sp>
        <p:nvSpPr>
          <p:cNvPr id="38952" name="文本框 71"/>
          <p:cNvSpPr/>
          <p:nvPr/>
        </p:nvSpPr>
        <p:spPr>
          <a:xfrm>
            <a:off x="5568950" y="3049588"/>
            <a:ext cx="4421188"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城市文明建设迈上新台阶</a:t>
            </a:r>
            <a:endParaRPr lang="zh-CN" altLang="en-US" dirty="0">
              <a:ea typeface="Arial" panose="020B0604020202020204" pitchFamily="34" charset="0"/>
            </a:endParaRPr>
          </a:p>
        </p:txBody>
      </p:sp>
      <p:sp>
        <p:nvSpPr>
          <p:cNvPr id="38953" name="文本框 75"/>
          <p:cNvSpPr/>
          <p:nvPr/>
        </p:nvSpPr>
        <p:spPr>
          <a:xfrm>
            <a:off x="5572125" y="2336800"/>
            <a:ext cx="4049713"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改革开放迈出新步伐</a:t>
            </a:r>
            <a:endParaRPr lang="zh-CN" altLang="en-US" dirty="0">
              <a:ea typeface="Arial" panose="020B0604020202020204" pitchFamily="34" charset="0"/>
            </a:endParaRPr>
          </a:p>
        </p:txBody>
      </p:sp>
      <p:sp>
        <p:nvSpPr>
          <p:cNvPr id="38954" name="文本框 77"/>
          <p:cNvSpPr/>
          <p:nvPr/>
        </p:nvSpPr>
        <p:spPr>
          <a:xfrm>
            <a:off x="5573713" y="3768725"/>
            <a:ext cx="4313237"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生态文明建设实现新进步</a:t>
            </a:r>
            <a:endParaRPr lang="zh-CN" altLang="en-US" dirty="0">
              <a:ea typeface="Arial" panose="020B0604020202020204" pitchFamily="34" charset="0"/>
            </a:endParaRPr>
          </a:p>
        </p:txBody>
      </p:sp>
      <p:sp>
        <p:nvSpPr>
          <p:cNvPr id="38955" name="文本框 80"/>
          <p:cNvSpPr/>
          <p:nvPr/>
        </p:nvSpPr>
        <p:spPr>
          <a:xfrm>
            <a:off x="5589588" y="4497388"/>
            <a:ext cx="5735637"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民生福祉达到新水平</a:t>
            </a:r>
            <a:endParaRPr lang="zh-CN" altLang="en-US" dirty="0">
              <a:ea typeface="Arial" panose="020B0604020202020204" pitchFamily="34" charset="0"/>
            </a:endParaRPr>
          </a:p>
        </p:txBody>
      </p:sp>
      <p:sp>
        <p:nvSpPr>
          <p:cNvPr id="38956" name="文本框 85"/>
          <p:cNvSpPr/>
          <p:nvPr/>
        </p:nvSpPr>
        <p:spPr>
          <a:xfrm>
            <a:off x="5586413" y="5226050"/>
            <a:ext cx="5822950" cy="381000"/>
          </a:xfrm>
          <a:prstGeom prst="rect">
            <a:avLst/>
          </a:prstGeom>
          <a:noFill/>
          <a:ln w="9525">
            <a:noFill/>
          </a:ln>
        </p:spPr>
        <p:txBody>
          <a:bodyPr wrap="square" anchor="t"/>
          <a:p>
            <a:pPr>
              <a:lnSpc>
                <a:spcPct val="130000"/>
              </a:lnSpc>
              <a:buFont typeface="Wingdings" panose="05000000000000000000" pitchFamily="2" charset="2"/>
              <a:buChar char="l"/>
            </a:pPr>
            <a:r>
              <a:rPr lang="zh-CN" altLang="en-US" sz="2000" dirty="0">
                <a:solidFill>
                  <a:srgbClr val="000000"/>
                </a:solidFill>
                <a:latin typeface="黑体" panose="02010609060101010101" charset="-122"/>
                <a:ea typeface="黑体" panose="02010609060101010101" charset="-122"/>
                <a:sym typeface="黑体" panose="02010609060101010101" charset="-122"/>
              </a:rPr>
              <a:t>  治理效能得到新提升</a:t>
            </a:r>
            <a:endParaRPr lang="zh-CN" altLang="en-US" dirty="0">
              <a:ea typeface="Arial" panose="020B0604020202020204" pitchFamily="34" charset="0"/>
            </a:endParaRPr>
          </a:p>
        </p:txBody>
      </p:sp>
      <p:sp>
        <p:nvSpPr>
          <p:cNvPr id="38957" name="Freeform 21"/>
          <p:cNvSpPr/>
          <p:nvPr/>
        </p:nvSpPr>
        <p:spPr>
          <a:xfrm>
            <a:off x="3221038" y="3170238"/>
            <a:ext cx="150812" cy="157162"/>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58" name="Freeform 22"/>
          <p:cNvSpPr/>
          <p:nvPr/>
        </p:nvSpPr>
        <p:spPr>
          <a:xfrm>
            <a:off x="2878138" y="2800350"/>
            <a:ext cx="376237" cy="434975"/>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59" name="Freeform 23"/>
          <p:cNvSpPr/>
          <p:nvPr/>
        </p:nvSpPr>
        <p:spPr>
          <a:xfrm>
            <a:off x="2870200" y="2794000"/>
            <a:ext cx="106363" cy="168275"/>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3F3F3F"/>
          </a:solidFill>
          <a:ln w="9525">
            <a:noFill/>
          </a:ln>
        </p:spPr>
        <p:txBody>
          <a:bodyPr/>
          <a:p>
            <a:endParaRPr lang="zh-CN" altLang="en-US"/>
          </a:p>
        </p:txBody>
      </p:sp>
      <p:sp>
        <p:nvSpPr>
          <p:cNvPr id="38960" name="Freeform 21"/>
          <p:cNvSpPr/>
          <p:nvPr/>
        </p:nvSpPr>
        <p:spPr>
          <a:xfrm>
            <a:off x="3549650" y="3970338"/>
            <a:ext cx="165100" cy="171450"/>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61" name="Freeform 22"/>
          <p:cNvSpPr/>
          <p:nvPr/>
        </p:nvSpPr>
        <p:spPr>
          <a:xfrm>
            <a:off x="3170238" y="3562350"/>
            <a:ext cx="415925" cy="479425"/>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62" name="Freeform 23"/>
          <p:cNvSpPr/>
          <p:nvPr/>
        </p:nvSpPr>
        <p:spPr>
          <a:xfrm>
            <a:off x="3162300" y="3554413"/>
            <a:ext cx="115888" cy="185737"/>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3F3F3F"/>
          </a:solidFill>
          <a:ln w="9525">
            <a:noFill/>
          </a:ln>
        </p:spPr>
        <p:txBody>
          <a:bodyPr/>
          <a:p>
            <a:endParaRPr lang="zh-CN" altLang="en-US"/>
          </a:p>
        </p:txBody>
      </p:sp>
      <p:sp>
        <p:nvSpPr>
          <p:cNvPr id="38963" name="Freeform 24"/>
          <p:cNvSpPr/>
          <p:nvPr/>
        </p:nvSpPr>
        <p:spPr>
          <a:xfrm>
            <a:off x="2079625" y="2832100"/>
            <a:ext cx="400050" cy="344488"/>
          </a:xfrm>
          <a:custGeom>
            <a:avLst/>
            <a:gdLst/>
            <a:ahLst/>
            <a:cxnLst>
              <a:cxn ang="0">
                <a:pos x="82" y="64"/>
              </a:cxn>
              <a:cxn ang="0">
                <a:pos x="200" y="38"/>
              </a:cxn>
              <a:cxn ang="0">
                <a:pos x="200" y="36"/>
              </a:cxn>
              <a:cxn ang="0">
                <a:pos x="73" y="14"/>
              </a:cxn>
              <a:cxn ang="0">
                <a:pos x="8" y="126"/>
              </a:cxn>
              <a:cxn ang="0">
                <a:pos x="63" y="172"/>
              </a:cxn>
              <a:cxn ang="0">
                <a:pos x="82" y="64"/>
              </a:cxn>
            </a:cxnLst>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546214"/>
          </a:solidFill>
          <a:ln w="9525">
            <a:noFill/>
          </a:ln>
        </p:spPr>
        <p:txBody>
          <a:bodyPr/>
          <a:p>
            <a:endParaRPr lang="zh-CN" altLang="en-US"/>
          </a:p>
        </p:txBody>
      </p:sp>
      <p:sp>
        <p:nvSpPr>
          <p:cNvPr id="38964" name="Freeform 25"/>
          <p:cNvSpPr/>
          <p:nvPr/>
        </p:nvSpPr>
        <p:spPr>
          <a:xfrm>
            <a:off x="2374900" y="2514600"/>
            <a:ext cx="149225" cy="388938"/>
          </a:xfrm>
          <a:custGeom>
            <a:avLst/>
            <a:gdLst/>
            <a:ahLst/>
            <a:cxnLst>
              <a:cxn ang="0">
                <a:pos x="40" y="38"/>
              </a:cxn>
              <a:cxn ang="0">
                <a:pos x="74" y="0"/>
              </a:cxn>
              <a:cxn ang="0">
                <a:pos x="1" y="100"/>
              </a:cxn>
              <a:cxn ang="0">
                <a:pos x="52" y="194"/>
              </a:cxn>
              <a:cxn ang="0">
                <a:pos x="52" y="194"/>
              </a:cxn>
              <a:cxn ang="0">
                <a:pos x="40" y="38"/>
              </a:cxn>
            </a:cxnLst>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546214"/>
          </a:solidFill>
          <a:ln w="9525">
            <a:noFill/>
          </a:ln>
        </p:spPr>
        <p:txBody>
          <a:bodyPr/>
          <a:p>
            <a:endParaRPr lang="zh-CN" altLang="en-US"/>
          </a:p>
        </p:txBody>
      </p:sp>
      <p:sp>
        <p:nvSpPr>
          <p:cNvPr id="38965" name="Freeform 26"/>
          <p:cNvSpPr/>
          <p:nvPr/>
        </p:nvSpPr>
        <p:spPr>
          <a:xfrm>
            <a:off x="2193925" y="2876550"/>
            <a:ext cx="427038" cy="517525"/>
          </a:xfrm>
          <a:custGeom>
            <a:avLst/>
            <a:gdLst/>
            <a:ahLst/>
            <a:cxnLst>
              <a:cxn ang="0">
                <a:pos x="199" y="83"/>
              </a:cxn>
              <a:cxn ang="0">
                <a:pos x="143" y="16"/>
              </a:cxn>
              <a:cxn ang="0">
                <a:pos x="25" y="42"/>
              </a:cxn>
              <a:cxn ang="0">
                <a:pos x="6" y="150"/>
              </a:cxn>
              <a:cxn ang="0">
                <a:pos x="39" y="218"/>
              </a:cxn>
              <a:cxn ang="0">
                <a:pos x="172" y="190"/>
              </a:cxn>
              <a:cxn ang="0">
                <a:pos x="211" y="104"/>
              </a:cxn>
              <a:cxn ang="0">
                <a:pos x="213" y="99"/>
              </a:cxn>
              <a:cxn ang="0">
                <a:pos x="212" y="98"/>
              </a:cxn>
              <a:cxn ang="0">
                <a:pos x="199" y="83"/>
              </a:cxn>
            </a:cxnLst>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B9D533"/>
          </a:solidFill>
          <a:ln w="9525">
            <a:noFill/>
          </a:ln>
        </p:spPr>
        <p:txBody>
          <a:bodyPr/>
          <a:p>
            <a:endParaRPr lang="zh-CN" altLang="en-US"/>
          </a:p>
        </p:txBody>
      </p:sp>
      <p:sp>
        <p:nvSpPr>
          <p:cNvPr id="38966" name="Freeform 27"/>
          <p:cNvSpPr/>
          <p:nvPr/>
        </p:nvSpPr>
        <p:spPr>
          <a:xfrm>
            <a:off x="2411413" y="2471738"/>
            <a:ext cx="406400" cy="566737"/>
          </a:xfrm>
          <a:custGeom>
            <a:avLst/>
            <a:gdLst/>
            <a:ahLst/>
            <a:cxnLst>
              <a:cxn ang="0">
                <a:pos x="22" y="60"/>
              </a:cxn>
              <a:cxn ang="0">
                <a:pos x="34" y="216"/>
              </a:cxn>
              <a:cxn ang="0">
                <a:pos x="72" y="246"/>
              </a:cxn>
              <a:cxn ang="0">
                <a:pos x="95" y="267"/>
              </a:cxn>
              <a:cxn ang="0">
                <a:pos x="99" y="270"/>
              </a:cxn>
              <a:cxn ang="0">
                <a:pos x="113" y="283"/>
              </a:cxn>
              <a:cxn ang="0">
                <a:pos x="170" y="207"/>
              </a:cxn>
              <a:cxn ang="0">
                <a:pos x="155" y="31"/>
              </a:cxn>
              <a:cxn ang="0">
                <a:pos x="56" y="22"/>
              </a:cxn>
              <a:cxn ang="0">
                <a:pos x="22" y="60"/>
              </a:cxn>
            </a:cxnLst>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B9D533"/>
          </a:solidFill>
          <a:ln w="9525">
            <a:noFill/>
          </a:ln>
        </p:spPr>
        <p:txBody>
          <a:bodyPr/>
          <a:p>
            <a:endParaRPr lang="zh-CN" altLang="en-US"/>
          </a:p>
        </p:txBody>
      </p:sp>
      <p:sp>
        <p:nvSpPr>
          <p:cNvPr id="38967" name="Freeform 28"/>
          <p:cNvSpPr/>
          <p:nvPr/>
        </p:nvSpPr>
        <p:spPr>
          <a:xfrm>
            <a:off x="2478088" y="2903538"/>
            <a:ext cx="763587" cy="785812"/>
          </a:xfrm>
          <a:custGeom>
            <a:avLst/>
            <a:gdLst/>
            <a:ahLst/>
            <a:cxnLst>
              <a:cxn ang="0">
                <a:pos x="381" y="346"/>
              </a:cxn>
              <a:cxn ang="0">
                <a:pos x="374" y="338"/>
              </a:cxn>
              <a:cxn ang="0">
                <a:pos x="80" y="67"/>
              </a:cxn>
              <a:cxn ang="0">
                <a:pos x="66" y="54"/>
              </a:cxn>
              <a:cxn ang="0">
                <a:pos x="62" y="51"/>
              </a:cxn>
              <a:cxn ang="0">
                <a:pos x="39" y="30"/>
              </a:cxn>
              <a:cxn ang="0">
                <a:pos x="1" y="0"/>
              </a:cxn>
              <a:cxn ang="0">
                <a:pos x="1" y="0"/>
              </a:cxn>
              <a:cxn ang="0">
                <a:pos x="1" y="0"/>
              </a:cxn>
              <a:cxn ang="0">
                <a:pos x="1" y="0"/>
              </a:cxn>
              <a:cxn ang="0">
                <a:pos x="1" y="2"/>
              </a:cxn>
              <a:cxn ang="0">
                <a:pos x="57" y="69"/>
              </a:cxn>
              <a:cxn ang="0">
                <a:pos x="70" y="84"/>
              </a:cxn>
              <a:cxn ang="0">
                <a:pos x="71" y="85"/>
              </a:cxn>
              <a:cxn ang="0">
                <a:pos x="347" y="384"/>
              </a:cxn>
              <a:cxn ang="0">
                <a:pos x="355" y="392"/>
              </a:cxn>
              <a:cxn ang="0">
                <a:pos x="358" y="391"/>
              </a:cxn>
              <a:cxn ang="0">
                <a:pos x="374" y="376"/>
              </a:cxn>
              <a:cxn ang="0">
                <a:pos x="381" y="351"/>
              </a:cxn>
              <a:cxn ang="0">
                <a:pos x="381" y="346"/>
              </a:cxn>
            </a:cxnLst>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546214"/>
          </a:solidFill>
          <a:ln w="9525">
            <a:noFill/>
          </a:ln>
        </p:spPr>
        <p:txBody>
          <a:bodyPr/>
          <a:p>
            <a:endParaRPr lang="zh-CN" altLang="en-US"/>
          </a:p>
        </p:txBody>
      </p:sp>
      <p:sp>
        <p:nvSpPr>
          <p:cNvPr id="38968" name="Freeform 21"/>
          <p:cNvSpPr/>
          <p:nvPr/>
        </p:nvSpPr>
        <p:spPr>
          <a:xfrm>
            <a:off x="3119438" y="4467225"/>
            <a:ext cx="201612" cy="207963"/>
          </a:xfrm>
          <a:custGeom>
            <a:avLst/>
            <a:gdLst/>
            <a:ahLst/>
            <a:cxnLst>
              <a:cxn ang="0">
                <a:pos x="68" y="68"/>
              </a:cxn>
              <a:cxn ang="0">
                <a:pos x="34" y="30"/>
              </a:cxn>
              <a:cxn ang="0">
                <a:pos x="16" y="10"/>
              </a:cxn>
              <a:cxn ang="0">
                <a:pos x="6" y="0"/>
              </a:cxn>
              <a:cxn ang="0">
                <a:pos x="3" y="5"/>
              </a:cxn>
              <a:cxn ang="0">
                <a:pos x="0" y="11"/>
              </a:cxn>
              <a:cxn ang="0">
                <a:pos x="9" y="21"/>
              </a:cxn>
              <a:cxn ang="0">
                <a:pos x="29" y="39"/>
              </a:cxn>
              <a:cxn ang="0">
                <a:pos x="66" y="72"/>
              </a:cxn>
              <a:cxn ang="0">
                <a:pos x="83" y="86"/>
              </a:cxn>
              <a:cxn ang="0">
                <a:pos x="83" y="85"/>
              </a:cxn>
              <a:cxn ang="0">
                <a:pos x="68" y="68"/>
              </a:cxn>
            </a:cxnLst>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FBFBF"/>
          </a:solidFill>
          <a:ln w="9525">
            <a:noFill/>
          </a:ln>
        </p:spPr>
        <p:txBody>
          <a:bodyPr/>
          <a:p>
            <a:endParaRPr lang="zh-CN" altLang="en-US"/>
          </a:p>
        </p:txBody>
      </p:sp>
      <p:sp>
        <p:nvSpPr>
          <p:cNvPr id="38969" name="Freeform 22"/>
          <p:cNvSpPr/>
          <p:nvPr/>
        </p:nvSpPr>
        <p:spPr>
          <a:xfrm>
            <a:off x="2660650" y="3971925"/>
            <a:ext cx="504825" cy="581025"/>
          </a:xfrm>
          <a:custGeom>
            <a:avLst/>
            <a:gdLst/>
            <a:ahLst/>
            <a:cxnLst>
              <a:cxn ang="0">
                <a:pos x="204" y="156"/>
              </a:cxn>
              <a:cxn ang="0">
                <a:pos x="48" y="0"/>
              </a:cxn>
              <a:cxn ang="0">
                <a:pos x="48" y="0"/>
              </a:cxn>
              <a:cxn ang="0">
                <a:pos x="35" y="53"/>
              </a:cxn>
              <a:cxn ang="0">
                <a:pos x="0" y="84"/>
              </a:cxn>
              <a:cxn ang="0">
                <a:pos x="156" y="240"/>
              </a:cxn>
              <a:cxn ang="0">
                <a:pos x="189" y="215"/>
              </a:cxn>
              <a:cxn ang="0">
                <a:pos x="192" y="209"/>
              </a:cxn>
              <a:cxn ang="0">
                <a:pos x="195" y="204"/>
              </a:cxn>
              <a:cxn ang="0">
                <a:pos x="204" y="156"/>
              </a:cxn>
            </a:cxnLst>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BFBFBF"/>
          </a:solidFill>
          <a:ln w="9525">
            <a:noFill/>
          </a:ln>
        </p:spPr>
        <p:txBody>
          <a:bodyPr/>
          <a:p>
            <a:endParaRPr lang="zh-CN" altLang="en-US"/>
          </a:p>
        </p:txBody>
      </p:sp>
      <p:sp>
        <p:nvSpPr>
          <p:cNvPr id="38970" name="Freeform 23"/>
          <p:cNvSpPr/>
          <p:nvPr/>
        </p:nvSpPr>
        <p:spPr>
          <a:xfrm>
            <a:off x="2651125" y="3963988"/>
            <a:ext cx="141288" cy="223837"/>
          </a:xfrm>
          <a:custGeom>
            <a:avLst/>
            <a:gdLst/>
            <a:ahLst/>
            <a:cxnLst>
              <a:cxn ang="0">
                <a:pos x="52" y="4"/>
              </a:cxn>
              <a:cxn ang="0">
                <a:pos x="32" y="13"/>
              </a:cxn>
              <a:cxn ang="0">
                <a:pos x="39" y="21"/>
              </a:cxn>
              <a:cxn ang="0">
                <a:pos x="39" y="26"/>
              </a:cxn>
              <a:cxn ang="0">
                <a:pos x="32" y="51"/>
              </a:cxn>
              <a:cxn ang="0">
                <a:pos x="16" y="66"/>
              </a:cxn>
              <a:cxn ang="0">
                <a:pos x="13" y="67"/>
              </a:cxn>
              <a:cxn ang="0">
                <a:pos x="5" y="59"/>
              </a:cxn>
              <a:cxn ang="0">
                <a:pos x="4" y="87"/>
              </a:cxn>
              <a:cxn ang="0">
                <a:pos x="4" y="88"/>
              </a:cxn>
              <a:cxn ang="0">
                <a:pos x="39" y="57"/>
              </a:cxn>
              <a:cxn ang="0">
                <a:pos x="52" y="4"/>
              </a:cxn>
            </a:cxnLst>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3F3F3F"/>
          </a:solidFill>
          <a:ln w="9525">
            <a:noFill/>
          </a:ln>
        </p:spPr>
        <p:txBody>
          <a:bodyPr/>
          <a:p>
            <a:endParaRPr lang="zh-CN" altLang="en-US"/>
          </a:p>
        </p:txBody>
      </p:sp>
      <p:sp>
        <p:nvSpPr>
          <p:cNvPr id="38971" name="Freeform 24"/>
          <p:cNvSpPr/>
          <p:nvPr/>
        </p:nvSpPr>
        <p:spPr>
          <a:xfrm>
            <a:off x="1341438" y="3089275"/>
            <a:ext cx="484187" cy="417513"/>
          </a:xfrm>
          <a:custGeom>
            <a:avLst/>
            <a:gdLst/>
            <a:ahLst/>
            <a:cxnLst>
              <a:cxn ang="0">
                <a:pos x="82" y="64"/>
              </a:cxn>
              <a:cxn ang="0">
                <a:pos x="200" y="38"/>
              </a:cxn>
              <a:cxn ang="0">
                <a:pos x="200" y="36"/>
              </a:cxn>
              <a:cxn ang="0">
                <a:pos x="73" y="14"/>
              </a:cxn>
              <a:cxn ang="0">
                <a:pos x="8" y="126"/>
              </a:cxn>
              <a:cxn ang="0">
                <a:pos x="63" y="172"/>
              </a:cxn>
              <a:cxn ang="0">
                <a:pos x="82" y="64"/>
              </a:cxn>
            </a:cxnLst>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BF0000"/>
          </a:solidFill>
          <a:ln w="9525">
            <a:noFill/>
          </a:ln>
        </p:spPr>
        <p:txBody>
          <a:bodyPr/>
          <a:p>
            <a:endParaRPr lang="zh-CN" altLang="en-US"/>
          </a:p>
        </p:txBody>
      </p:sp>
      <p:sp>
        <p:nvSpPr>
          <p:cNvPr id="38972" name="Freeform 25"/>
          <p:cNvSpPr/>
          <p:nvPr/>
        </p:nvSpPr>
        <p:spPr>
          <a:xfrm>
            <a:off x="1700213" y="2706688"/>
            <a:ext cx="179387" cy="469900"/>
          </a:xfrm>
          <a:custGeom>
            <a:avLst/>
            <a:gdLst/>
            <a:ahLst/>
            <a:cxnLst>
              <a:cxn ang="0">
                <a:pos x="40" y="38"/>
              </a:cxn>
              <a:cxn ang="0">
                <a:pos x="74" y="0"/>
              </a:cxn>
              <a:cxn ang="0">
                <a:pos x="1" y="100"/>
              </a:cxn>
              <a:cxn ang="0">
                <a:pos x="52" y="194"/>
              </a:cxn>
              <a:cxn ang="0">
                <a:pos x="52" y="194"/>
              </a:cxn>
              <a:cxn ang="0">
                <a:pos x="40" y="38"/>
              </a:cxn>
            </a:cxnLst>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BF0000"/>
          </a:solidFill>
          <a:ln w="9525">
            <a:noFill/>
          </a:ln>
        </p:spPr>
        <p:txBody>
          <a:bodyPr/>
          <a:p>
            <a:endParaRPr lang="zh-CN" altLang="en-US"/>
          </a:p>
        </p:txBody>
      </p:sp>
      <p:sp>
        <p:nvSpPr>
          <p:cNvPr id="38973" name="Freeform 26"/>
          <p:cNvSpPr/>
          <p:nvPr/>
        </p:nvSpPr>
        <p:spPr>
          <a:xfrm>
            <a:off x="1479550" y="3143250"/>
            <a:ext cx="515938" cy="625475"/>
          </a:xfrm>
          <a:custGeom>
            <a:avLst/>
            <a:gdLst/>
            <a:ahLst/>
            <a:cxnLst>
              <a:cxn ang="0">
                <a:pos x="199" y="83"/>
              </a:cxn>
              <a:cxn ang="0">
                <a:pos x="143" y="16"/>
              </a:cxn>
              <a:cxn ang="0">
                <a:pos x="25" y="42"/>
              </a:cxn>
              <a:cxn ang="0">
                <a:pos x="6" y="150"/>
              </a:cxn>
              <a:cxn ang="0">
                <a:pos x="39" y="218"/>
              </a:cxn>
              <a:cxn ang="0">
                <a:pos x="172" y="190"/>
              </a:cxn>
              <a:cxn ang="0">
                <a:pos x="211" y="104"/>
              </a:cxn>
              <a:cxn ang="0">
                <a:pos x="213" y="99"/>
              </a:cxn>
              <a:cxn ang="0">
                <a:pos x="212" y="98"/>
              </a:cxn>
              <a:cxn ang="0">
                <a:pos x="199" y="83"/>
              </a:cxn>
            </a:cxnLst>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0000"/>
          </a:solidFill>
          <a:ln w="9525">
            <a:noFill/>
          </a:ln>
        </p:spPr>
        <p:txBody>
          <a:bodyPr/>
          <a:p>
            <a:endParaRPr lang="zh-CN" altLang="en-US"/>
          </a:p>
        </p:txBody>
      </p:sp>
      <p:sp>
        <p:nvSpPr>
          <p:cNvPr id="38974" name="Freeform 27"/>
          <p:cNvSpPr/>
          <p:nvPr/>
        </p:nvSpPr>
        <p:spPr>
          <a:xfrm>
            <a:off x="1743075" y="2654300"/>
            <a:ext cx="492125" cy="684213"/>
          </a:xfrm>
          <a:custGeom>
            <a:avLst/>
            <a:gdLst/>
            <a:ahLst/>
            <a:cxnLst>
              <a:cxn ang="0">
                <a:pos x="22" y="60"/>
              </a:cxn>
              <a:cxn ang="0">
                <a:pos x="34" y="216"/>
              </a:cxn>
              <a:cxn ang="0">
                <a:pos x="72" y="246"/>
              </a:cxn>
              <a:cxn ang="0">
                <a:pos x="95" y="267"/>
              </a:cxn>
              <a:cxn ang="0">
                <a:pos x="99" y="270"/>
              </a:cxn>
              <a:cxn ang="0">
                <a:pos x="113" y="283"/>
              </a:cxn>
              <a:cxn ang="0">
                <a:pos x="170" y="207"/>
              </a:cxn>
              <a:cxn ang="0">
                <a:pos x="155" y="31"/>
              </a:cxn>
              <a:cxn ang="0">
                <a:pos x="56" y="22"/>
              </a:cxn>
              <a:cxn ang="0">
                <a:pos x="22" y="60"/>
              </a:cxn>
            </a:cxnLst>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0000"/>
          </a:solidFill>
          <a:ln w="9525">
            <a:noFill/>
          </a:ln>
        </p:spPr>
        <p:txBody>
          <a:bodyPr/>
          <a:p>
            <a:endParaRPr lang="zh-CN" altLang="en-US"/>
          </a:p>
        </p:txBody>
      </p:sp>
      <p:sp>
        <p:nvSpPr>
          <p:cNvPr id="38975" name="Freeform 28"/>
          <p:cNvSpPr/>
          <p:nvPr/>
        </p:nvSpPr>
        <p:spPr>
          <a:xfrm>
            <a:off x="1822450" y="3176588"/>
            <a:ext cx="925513" cy="949325"/>
          </a:xfrm>
          <a:custGeom>
            <a:avLst/>
            <a:gdLst/>
            <a:ahLst/>
            <a:cxnLst>
              <a:cxn ang="0">
                <a:pos x="381" y="346"/>
              </a:cxn>
              <a:cxn ang="0">
                <a:pos x="374" y="338"/>
              </a:cxn>
              <a:cxn ang="0">
                <a:pos x="80" y="67"/>
              </a:cxn>
              <a:cxn ang="0">
                <a:pos x="66" y="54"/>
              </a:cxn>
              <a:cxn ang="0">
                <a:pos x="62" y="51"/>
              </a:cxn>
              <a:cxn ang="0">
                <a:pos x="39" y="30"/>
              </a:cxn>
              <a:cxn ang="0">
                <a:pos x="1" y="0"/>
              </a:cxn>
              <a:cxn ang="0">
                <a:pos x="1" y="0"/>
              </a:cxn>
              <a:cxn ang="0">
                <a:pos x="1" y="0"/>
              </a:cxn>
              <a:cxn ang="0">
                <a:pos x="1" y="0"/>
              </a:cxn>
              <a:cxn ang="0">
                <a:pos x="1" y="2"/>
              </a:cxn>
              <a:cxn ang="0">
                <a:pos x="57" y="69"/>
              </a:cxn>
              <a:cxn ang="0">
                <a:pos x="70" y="84"/>
              </a:cxn>
              <a:cxn ang="0">
                <a:pos x="71" y="85"/>
              </a:cxn>
              <a:cxn ang="0">
                <a:pos x="347" y="384"/>
              </a:cxn>
              <a:cxn ang="0">
                <a:pos x="355" y="392"/>
              </a:cxn>
              <a:cxn ang="0">
                <a:pos x="358" y="391"/>
              </a:cxn>
              <a:cxn ang="0">
                <a:pos x="374" y="376"/>
              </a:cxn>
              <a:cxn ang="0">
                <a:pos x="381" y="351"/>
              </a:cxn>
              <a:cxn ang="0">
                <a:pos x="381" y="346"/>
              </a:cxn>
            </a:cxnLst>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BF0000"/>
          </a:solidFill>
          <a:ln w="9525">
            <a:noFill/>
          </a:ln>
        </p:spPr>
        <p:txBody>
          <a:bodyPr/>
          <a:p>
            <a:endParaRPr lang="zh-CN" altLang="en-US"/>
          </a:p>
        </p:txBody>
      </p:sp>
      <p:sp>
        <p:nvSpPr>
          <p:cNvPr id="38976" name="Freeform: Shape 13"/>
          <p:cNvSpPr/>
          <p:nvPr/>
        </p:nvSpPr>
        <p:spPr>
          <a:xfrm>
            <a:off x="1598613" y="1149350"/>
            <a:ext cx="3206750" cy="485775"/>
          </a:xfrm>
          <a:custGeom>
            <a:avLst/>
            <a:gdLst>
              <a:gd name="txL" fmla="*/ 0 w 3852419"/>
              <a:gd name="txT" fmla="*/ 0 h 425302"/>
              <a:gd name="txR" fmla="*/ 3852419 w 3852419"/>
              <a:gd name="txB" fmla="*/ 425302 h 425302"/>
            </a:gdLst>
            <a:ahLst/>
            <a:cxnLst>
              <a:cxn ang="0">
                <a:pos x="9070" y="0"/>
              </a:cxn>
              <a:cxn ang="0">
                <a:pos x="2665570" y="0"/>
              </a:cxn>
              <a:cxn ang="0">
                <a:pos x="2821305" y="243522"/>
              </a:cxn>
              <a:cxn ang="0">
                <a:pos x="2665570" y="487045"/>
              </a:cxn>
              <a:cxn ang="0">
                <a:pos x="9070"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zh-CN" altLang="en-US" sz="2000" b="1" dirty="0">
                <a:solidFill>
                  <a:srgbClr val="FFFFFF"/>
                </a:solidFill>
                <a:latin typeface="微软雅黑" panose="020B0503020204020204" charset="-122"/>
                <a:ea typeface="微软雅黑" panose="020B0503020204020204" charset="-122"/>
              </a:rPr>
              <a:t>我市</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十四五</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主要目标</a:t>
            </a:r>
            <a:endParaRPr lang="zh-CN" altLang="en-US" sz="2000" b="1" dirty="0">
              <a:solidFill>
                <a:srgbClr val="FFFFFF"/>
              </a:solidFill>
              <a:latin typeface="微软雅黑" panose="020B0503020204020204" charset="-122"/>
              <a:ea typeface="微软雅黑" panose="020B0503020204020204" charset="-122"/>
            </a:endParaRPr>
          </a:p>
        </p:txBody>
      </p:sp>
      <p:sp>
        <p:nvSpPr>
          <p:cNvPr id="38977" name="对角圆角矩形 5"/>
          <p:cNvSpPr/>
          <p:nvPr/>
        </p:nvSpPr>
        <p:spPr>
          <a:xfrm>
            <a:off x="523875" y="1162050"/>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38978" name="矩形 7"/>
          <p:cNvSpPr/>
          <p:nvPr/>
        </p:nvSpPr>
        <p:spPr>
          <a:xfrm>
            <a:off x="679450" y="11620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四</a:t>
            </a:r>
            <a:endParaRPr lang="zh-CN" altLang="en-US" sz="2400"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39938"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39939"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grpSp>
        <p:nvGrpSpPr>
          <p:cNvPr id="39940" name="组合 38916"/>
          <p:cNvGrpSpPr/>
          <p:nvPr/>
        </p:nvGrpSpPr>
        <p:grpSpPr>
          <a:xfrm>
            <a:off x="-442587" y="1428130"/>
            <a:ext cx="12944709" cy="5443062"/>
            <a:chOff x="72" y="17"/>
            <a:chExt cx="5859" cy="3310"/>
          </a:xfrm>
        </p:grpSpPr>
        <p:pic>
          <p:nvPicPr>
            <p:cNvPr id="39941" name="图片 13"/>
            <p:cNvPicPr>
              <a:picLocks noChangeAspect="1"/>
            </p:cNvPicPr>
            <p:nvPr/>
          </p:nvPicPr>
          <p:blipFill>
            <a:blip r:embed="rId3"/>
            <a:stretch>
              <a:fillRect/>
            </a:stretch>
          </p:blipFill>
          <p:spPr>
            <a:xfrm>
              <a:off x="72" y="17"/>
              <a:ext cx="5859" cy="3310"/>
            </a:xfrm>
            <a:prstGeom prst="rect">
              <a:avLst/>
            </a:prstGeom>
            <a:noFill/>
            <a:ln w="9525">
              <a:noFill/>
            </a:ln>
          </p:spPr>
        </p:pic>
        <p:sp>
          <p:nvSpPr>
            <p:cNvPr id="39942" name="文本框 14"/>
            <p:cNvSpPr/>
            <p:nvPr/>
          </p:nvSpPr>
          <p:spPr>
            <a:xfrm>
              <a:off x="970" y="741"/>
              <a:ext cx="4126" cy="1815"/>
            </a:xfrm>
            <a:prstGeom prst="rect">
              <a:avLst/>
            </a:prstGeom>
            <a:noFill/>
            <a:ln w="9525">
              <a:noFill/>
            </a:ln>
          </p:spPr>
          <p:txBody>
            <a:bodyPr wrap="square" anchor="t">
              <a:spAutoFit/>
            </a:bodyPr>
            <a:p>
              <a:r>
                <a:rPr lang="en-US" altLang="x-none" dirty="0">
                  <a:solidFill>
                    <a:srgbClr val="3F3F3F"/>
                  </a:solidFill>
                  <a:latin typeface="仿宋_GB2312" panose="02010609030101010101" charset="-122"/>
                  <a:ea typeface="仿宋_GB2312" panose="02010609030101010101" charset="-122"/>
                  <a:sym typeface="汉仪刚艺体-85W" charset="-122"/>
                </a:rPr>
                <a:t>    </a:t>
              </a:r>
              <a:r>
                <a:rPr lang="zh-CN" altLang="en-US" sz="1700" dirty="0">
                  <a:solidFill>
                    <a:srgbClr val="3F3F3F"/>
                  </a:solidFill>
                  <a:latin typeface="微软雅黑" panose="020B0503020204020204" charset="-122"/>
                  <a:ea typeface="微软雅黑" panose="020B0503020204020204" charset="-122"/>
                  <a:cs typeface="+mn-ea"/>
                  <a:sym typeface="汉仪刚艺体-85W" charset="-122"/>
                </a:rPr>
                <a:t>展望二</a:t>
              </a:r>
              <a:r>
                <a:rPr lang="zh-CN" altLang="en-US" sz="1700" dirty="0">
                  <a:solidFill>
                    <a:srgbClr val="3F3F3F"/>
                  </a:solidFill>
                  <a:latin typeface="微软雅黑" panose="020B0503020204020204" charset="-122"/>
                  <a:ea typeface="微软雅黑" panose="020B0503020204020204" charset="-122"/>
                  <a:sym typeface="汉仪刚艺体-85W" charset="-122"/>
                </a:rPr>
                <a:t>〇三五年，经过</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十四五</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夯实基础、</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十五五</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攻坚突破、</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十六五</a:t>
              </a:r>
              <a:r>
                <a:rPr lang="en-US" altLang="zh-CN" sz="1700" dirty="0">
                  <a:solidFill>
                    <a:srgbClr val="3F3F3F"/>
                  </a:solidFill>
                  <a:latin typeface="微软雅黑" panose="020B0503020204020204" charset="-122"/>
                  <a:ea typeface="微软雅黑" panose="020B0503020204020204" charset="-122"/>
                  <a:sym typeface="汉仪刚艺体-85W" charset="-122"/>
                </a:rPr>
                <a:t>“</a:t>
              </a:r>
              <a:r>
                <a:rPr lang="zh-CN" altLang="en-US" sz="1700" dirty="0">
                  <a:solidFill>
                    <a:srgbClr val="3F3F3F"/>
                  </a:solidFill>
                  <a:latin typeface="微软雅黑" panose="020B0503020204020204" charset="-122"/>
                  <a:ea typeface="微软雅黑" panose="020B0503020204020204" charset="-122"/>
                  <a:sym typeface="汉仪刚艺体-85W" charset="-122"/>
                </a:rPr>
                <a:t>决战决胜，揭阳高质量发展将取得历史性突破。到那时，将基本实现社会主义现代化，经济实力、创新能力、综合竞争力大幅跃升，经济总量和城乡居民人均收入迈上新台阶，人均地区生产总值达到更高水平。基本实现新型工业化、信息化、城镇化、农业现代化，建成现代化产业体系。基本实现治理体系和治理能力现代化，人民平等参与、平等发展权利得到充分保障，法治揭阳、法治政府、法治社会基本建成。建成文化强市、健康揭阳和更高水平的平安揭阳，教育、人才、体育事业加快发展，国民素质和社会文明程度达到新高度，文化软实力显著增强。广泛形成绿色生产生活方式，生态环境根本好转，美丽揭阳建设目标基本实现。形成对外开放新格局，参与国内外经济合作和竞争新优势明显增强。中等收入群体显著扩大，基本公共服务实现均等化，城乡区域发展差距和居民生活水平差距显著缩小，人民生活更加美好，人的全面发展、共同富裕取得更为明显的实质性进展。</a:t>
              </a:r>
              <a:endParaRPr lang="zh-CN" altLang="en-US" sz="1700" dirty="0">
                <a:ea typeface="Arial" panose="020B0604020202020204" pitchFamily="34" charset="0"/>
              </a:endParaRPr>
            </a:p>
          </p:txBody>
        </p:sp>
      </p:grpSp>
      <p:sp>
        <p:nvSpPr>
          <p:cNvPr id="39943" name="文本框 15"/>
          <p:cNvSpPr/>
          <p:nvPr/>
        </p:nvSpPr>
        <p:spPr>
          <a:xfrm>
            <a:off x="4532313" y="1187450"/>
            <a:ext cx="3003550" cy="460375"/>
          </a:xfrm>
          <a:prstGeom prst="rect">
            <a:avLst/>
          </a:prstGeom>
          <a:noFill/>
          <a:ln w="9525">
            <a:noFill/>
          </a:ln>
        </p:spPr>
        <p:txBody>
          <a:bodyPr wrap="none" anchor="t">
            <a:spAutoFit/>
          </a:bodyPr>
          <a:p>
            <a:r>
              <a:rPr lang="zh-CN" altLang="en-US" sz="2400" b="1" dirty="0">
                <a:solidFill>
                  <a:srgbClr val="C00000"/>
                </a:solidFill>
                <a:latin typeface="Arial" panose="020B0604020202020204" pitchFamily="34" charset="0"/>
                <a:ea typeface="黑体" panose="02010609060101010101" charset="-122"/>
                <a:sym typeface="黑体" panose="02010609060101010101" charset="-122"/>
              </a:rPr>
              <a:t>我市</a:t>
            </a:r>
            <a:r>
              <a:rPr lang="en-US" altLang="x-none" sz="2400" b="1" dirty="0">
                <a:solidFill>
                  <a:srgbClr val="C00000"/>
                </a:solidFill>
                <a:latin typeface="Arial" panose="020B0604020202020204" pitchFamily="34" charset="0"/>
                <a:ea typeface="Arial" panose="020B0604020202020204" pitchFamily="34" charset="0"/>
                <a:sym typeface="Arial" panose="020B0604020202020204" pitchFamily="34" charset="0"/>
              </a:rPr>
              <a:t>2035</a:t>
            </a:r>
            <a:r>
              <a:rPr lang="zh-CN" altLang="en-US" sz="2400" b="1" dirty="0">
                <a:solidFill>
                  <a:srgbClr val="C00000"/>
                </a:solidFill>
                <a:latin typeface="Arial" panose="020B0604020202020204" pitchFamily="34" charset="0"/>
                <a:ea typeface="黑体" panose="02010609060101010101" charset="-122"/>
                <a:sym typeface="黑体" panose="02010609060101010101" charset="-122"/>
              </a:rPr>
              <a:t>年远景目标</a:t>
            </a:r>
            <a:endParaRPr lang="zh-CN" altLang="en-US" dirty="0">
              <a:ea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0962"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0963"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0964" name="文本框 17"/>
          <p:cNvSpPr/>
          <p:nvPr/>
        </p:nvSpPr>
        <p:spPr>
          <a:xfrm>
            <a:off x="2030413" y="1628775"/>
            <a:ext cx="1655762" cy="1222375"/>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高质量构建现代化产业体系，打造沿海经济带上的产业强市</a:t>
            </a:r>
            <a:endParaRPr lang="zh-CN" altLang="en-US" sz="1600" dirty="0">
              <a:ea typeface="Arial" panose="020B0604020202020204" pitchFamily="34" charset="0"/>
            </a:endParaRPr>
          </a:p>
        </p:txBody>
      </p:sp>
      <p:sp>
        <p:nvSpPr>
          <p:cNvPr id="40965" name="文本框 18"/>
          <p:cNvSpPr/>
          <p:nvPr/>
        </p:nvSpPr>
        <p:spPr>
          <a:xfrm>
            <a:off x="3924300" y="1628775"/>
            <a:ext cx="1627188" cy="1222375"/>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高质量推进区域协调发展，建设宜居宜业宜游的活力古城滨海新城</a:t>
            </a:r>
            <a:endParaRPr lang="zh-CN" altLang="en-US" sz="1600" dirty="0">
              <a:ea typeface="Arial" panose="020B0604020202020204" pitchFamily="34" charset="0"/>
            </a:endParaRPr>
          </a:p>
        </p:txBody>
      </p:sp>
      <p:sp>
        <p:nvSpPr>
          <p:cNvPr id="40966" name="文本框 19"/>
          <p:cNvSpPr/>
          <p:nvPr/>
        </p:nvSpPr>
        <p:spPr>
          <a:xfrm>
            <a:off x="5816600" y="1628775"/>
            <a:ext cx="1627188" cy="1222375"/>
          </a:xfrm>
          <a:prstGeom prst="rect">
            <a:avLst/>
          </a:prstGeom>
          <a:noFill/>
          <a:ln w="9525">
            <a:noFill/>
          </a:ln>
        </p:spPr>
        <p:txBody>
          <a:bodyPr wrap="square" tIns="46800" bIns="46800" anchor="ctr"/>
          <a:p>
            <a:pPr algn="ctr">
              <a:lnSpc>
                <a:spcPct val="90000"/>
              </a:lnSpc>
            </a:pPr>
            <a:r>
              <a:rPr lang="zh-CN" altLang="en-US" sz="1600" dirty="0">
                <a:latin typeface="黑体" panose="02010609060101010101" charset="-122"/>
                <a:ea typeface="黑体" panose="02010609060101010101" charset="-122"/>
                <a:sym typeface="黑体" panose="02010609060101010101" charset="-122"/>
              </a:rPr>
              <a:t>积极融入国内国际双循环，打造高品质营商环境城市</a:t>
            </a:r>
            <a:endParaRPr lang="zh-CN" altLang="en-US" sz="1600" dirty="0">
              <a:ea typeface="Arial" panose="020B0604020202020204" pitchFamily="34" charset="0"/>
            </a:endParaRPr>
          </a:p>
        </p:txBody>
      </p:sp>
      <p:sp>
        <p:nvSpPr>
          <p:cNvPr id="40967" name="文本框 20"/>
          <p:cNvSpPr/>
          <p:nvPr/>
        </p:nvSpPr>
        <p:spPr>
          <a:xfrm>
            <a:off x="7708900" y="1628775"/>
            <a:ext cx="1627188" cy="1222375"/>
          </a:xfrm>
          <a:prstGeom prst="rect">
            <a:avLst/>
          </a:prstGeom>
          <a:noFill/>
          <a:ln w="9525">
            <a:noFill/>
          </a:ln>
        </p:spPr>
        <p:txBody>
          <a:bodyPr wrap="square" tIns="46800" bIns="46800" anchor="ctr"/>
          <a:p>
            <a:pPr algn="ctr">
              <a:lnSpc>
                <a:spcPct val="90000"/>
              </a:lnSpc>
            </a:pPr>
            <a:r>
              <a:rPr lang="zh-CN" altLang="en-US" sz="1600" dirty="0">
                <a:latin typeface="黑体" panose="02010609060101010101" charset="-122"/>
                <a:ea typeface="黑体" panose="02010609060101010101" charset="-122"/>
                <a:sym typeface="黑体" panose="02010609060101010101" charset="-122"/>
              </a:rPr>
              <a:t>全方位拓展内外发展空间，打造粤东开放新高地</a:t>
            </a:r>
            <a:endParaRPr lang="zh-CN" altLang="en-US" sz="1600" dirty="0">
              <a:ea typeface="Arial" panose="020B0604020202020204" pitchFamily="34" charset="0"/>
            </a:endParaRPr>
          </a:p>
        </p:txBody>
      </p:sp>
      <p:sp>
        <p:nvSpPr>
          <p:cNvPr id="40968" name="文本框 21"/>
          <p:cNvSpPr/>
          <p:nvPr/>
        </p:nvSpPr>
        <p:spPr>
          <a:xfrm>
            <a:off x="9601200" y="1628775"/>
            <a:ext cx="1635125" cy="1222375"/>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加快构建现代基础设施体系，提升网络化智能化现代化水平</a:t>
            </a:r>
            <a:endParaRPr lang="zh-CN" altLang="en-US" sz="1600" dirty="0">
              <a:ea typeface="Arial" panose="020B0604020202020204" pitchFamily="34" charset="0"/>
            </a:endParaRPr>
          </a:p>
        </p:txBody>
      </p:sp>
      <p:pic>
        <p:nvPicPr>
          <p:cNvPr id="40969" name="图片 22"/>
          <p:cNvPicPr>
            <a:picLocks noChangeAspect="1"/>
          </p:cNvPicPr>
          <p:nvPr/>
        </p:nvPicPr>
        <p:blipFill>
          <a:blip r:embed="rId3"/>
          <a:stretch>
            <a:fillRect/>
          </a:stretch>
        </p:blipFill>
        <p:spPr>
          <a:xfrm>
            <a:off x="2030413" y="2930525"/>
            <a:ext cx="1627187" cy="1257300"/>
          </a:xfrm>
          <a:prstGeom prst="rect">
            <a:avLst/>
          </a:prstGeom>
          <a:noFill/>
          <a:ln w="9525">
            <a:noFill/>
          </a:ln>
        </p:spPr>
      </p:pic>
      <p:pic>
        <p:nvPicPr>
          <p:cNvPr id="40970" name="图片 24"/>
          <p:cNvPicPr>
            <a:picLocks noChangeAspect="1"/>
          </p:cNvPicPr>
          <p:nvPr/>
        </p:nvPicPr>
        <p:blipFill>
          <a:blip r:embed="rId4"/>
          <a:stretch>
            <a:fillRect/>
          </a:stretch>
        </p:blipFill>
        <p:spPr>
          <a:xfrm>
            <a:off x="3924300" y="2930525"/>
            <a:ext cx="1627188" cy="1258888"/>
          </a:xfrm>
          <a:prstGeom prst="rect">
            <a:avLst/>
          </a:prstGeom>
          <a:noFill/>
          <a:ln w="9525">
            <a:noFill/>
          </a:ln>
        </p:spPr>
      </p:pic>
      <p:pic>
        <p:nvPicPr>
          <p:cNvPr id="40971" name="图片 25"/>
          <p:cNvPicPr>
            <a:picLocks noChangeAspect="1"/>
          </p:cNvPicPr>
          <p:nvPr/>
        </p:nvPicPr>
        <p:blipFill>
          <a:blip r:embed="rId5"/>
          <a:stretch>
            <a:fillRect/>
          </a:stretch>
        </p:blipFill>
        <p:spPr>
          <a:xfrm>
            <a:off x="5816600" y="2930525"/>
            <a:ext cx="1628775" cy="1257300"/>
          </a:xfrm>
          <a:prstGeom prst="rect">
            <a:avLst/>
          </a:prstGeom>
          <a:noFill/>
          <a:ln w="9525">
            <a:noFill/>
          </a:ln>
        </p:spPr>
      </p:pic>
      <p:pic>
        <p:nvPicPr>
          <p:cNvPr id="40972" name="图片 27"/>
          <p:cNvPicPr>
            <a:picLocks noChangeAspect="1"/>
          </p:cNvPicPr>
          <p:nvPr/>
        </p:nvPicPr>
        <p:blipFill>
          <a:blip r:embed="rId6"/>
          <a:stretch>
            <a:fillRect/>
          </a:stretch>
        </p:blipFill>
        <p:spPr>
          <a:xfrm>
            <a:off x="7710488" y="2967038"/>
            <a:ext cx="1628775" cy="1185862"/>
          </a:xfrm>
          <a:prstGeom prst="rect">
            <a:avLst/>
          </a:prstGeom>
          <a:noFill/>
          <a:ln w="9525">
            <a:noFill/>
          </a:ln>
        </p:spPr>
      </p:pic>
      <p:pic>
        <p:nvPicPr>
          <p:cNvPr id="40973" name="图片 29"/>
          <p:cNvPicPr>
            <a:picLocks noChangeAspect="1"/>
          </p:cNvPicPr>
          <p:nvPr/>
        </p:nvPicPr>
        <p:blipFill>
          <a:blip r:embed="rId7"/>
          <a:stretch>
            <a:fillRect/>
          </a:stretch>
        </p:blipFill>
        <p:spPr>
          <a:xfrm>
            <a:off x="9604375" y="2965450"/>
            <a:ext cx="1635125" cy="1187450"/>
          </a:xfrm>
          <a:prstGeom prst="rect">
            <a:avLst/>
          </a:prstGeom>
          <a:noFill/>
          <a:ln w="9525">
            <a:noFill/>
          </a:ln>
        </p:spPr>
      </p:pic>
      <p:sp>
        <p:nvSpPr>
          <p:cNvPr id="40974" name="文本框 31"/>
          <p:cNvSpPr/>
          <p:nvPr/>
        </p:nvSpPr>
        <p:spPr>
          <a:xfrm>
            <a:off x="2019300" y="5624513"/>
            <a:ext cx="1649413" cy="1220787"/>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全面推进乡村振兴，建设幸福乡村</a:t>
            </a:r>
            <a:endParaRPr lang="zh-CN" altLang="en-US" sz="1600" dirty="0">
              <a:ea typeface="Arial" panose="020B0604020202020204" pitchFamily="34" charset="0"/>
            </a:endParaRPr>
          </a:p>
        </p:txBody>
      </p:sp>
      <p:pic>
        <p:nvPicPr>
          <p:cNvPr id="40975" name="图片 32"/>
          <p:cNvPicPr>
            <a:picLocks noChangeAspect="1"/>
          </p:cNvPicPr>
          <p:nvPr/>
        </p:nvPicPr>
        <p:blipFill>
          <a:blip r:embed="rId8"/>
          <a:stretch>
            <a:fillRect/>
          </a:stretch>
        </p:blipFill>
        <p:spPr>
          <a:xfrm>
            <a:off x="2036763" y="4327525"/>
            <a:ext cx="1649412" cy="1257300"/>
          </a:xfrm>
          <a:prstGeom prst="rect">
            <a:avLst/>
          </a:prstGeom>
          <a:noFill/>
          <a:ln w="9525">
            <a:noFill/>
          </a:ln>
        </p:spPr>
      </p:pic>
      <p:sp>
        <p:nvSpPr>
          <p:cNvPr id="40976" name="文本框 34"/>
          <p:cNvSpPr/>
          <p:nvPr/>
        </p:nvSpPr>
        <p:spPr>
          <a:xfrm>
            <a:off x="3852863" y="5634038"/>
            <a:ext cx="1712912" cy="1217612"/>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大力推进新时代生态文明建设，打造美丽宜居揭阳</a:t>
            </a:r>
            <a:endParaRPr lang="zh-CN" altLang="en-US" sz="1600" dirty="0">
              <a:ea typeface="Arial" panose="020B0604020202020204" pitchFamily="34" charset="0"/>
            </a:endParaRPr>
          </a:p>
        </p:txBody>
      </p:sp>
      <p:sp>
        <p:nvSpPr>
          <p:cNvPr id="40977" name="文本框 35"/>
          <p:cNvSpPr/>
          <p:nvPr/>
        </p:nvSpPr>
        <p:spPr>
          <a:xfrm>
            <a:off x="5822950" y="5605463"/>
            <a:ext cx="1625600" cy="1217612"/>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繁荣发展文化事业，加快建设文化强市</a:t>
            </a:r>
            <a:endParaRPr lang="zh-CN" altLang="en-US" sz="1600" dirty="0">
              <a:ea typeface="Arial" panose="020B0604020202020204" pitchFamily="34" charset="0"/>
            </a:endParaRPr>
          </a:p>
        </p:txBody>
      </p:sp>
      <p:sp>
        <p:nvSpPr>
          <p:cNvPr id="40978" name="文本框 36"/>
          <p:cNvSpPr/>
          <p:nvPr/>
        </p:nvSpPr>
        <p:spPr>
          <a:xfrm>
            <a:off x="7715250" y="5595938"/>
            <a:ext cx="1627188" cy="1217612"/>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推进公共服务提质发展，改善人民生活品质</a:t>
            </a:r>
            <a:endParaRPr lang="zh-CN" altLang="en-US" sz="1600" dirty="0">
              <a:ea typeface="Arial" panose="020B0604020202020204" pitchFamily="34" charset="0"/>
            </a:endParaRPr>
          </a:p>
        </p:txBody>
      </p:sp>
      <p:sp>
        <p:nvSpPr>
          <p:cNvPr id="40979" name="文本框 37"/>
          <p:cNvSpPr/>
          <p:nvPr/>
        </p:nvSpPr>
        <p:spPr>
          <a:xfrm>
            <a:off x="9521825" y="5624513"/>
            <a:ext cx="1857375" cy="1217612"/>
          </a:xfrm>
          <a:prstGeom prst="rect">
            <a:avLst/>
          </a:prstGeom>
          <a:noFill/>
          <a:ln w="9525">
            <a:noFill/>
          </a:ln>
        </p:spPr>
        <p:txBody>
          <a:bodyPr wrap="square" tIns="46800" bIns="46800" anchor="ctr"/>
          <a:p>
            <a:pPr algn="ctr">
              <a:lnSpc>
                <a:spcPct val="120000"/>
              </a:lnSpc>
            </a:pPr>
            <a:r>
              <a:rPr lang="zh-CN" altLang="en-US" sz="1600" dirty="0">
                <a:latin typeface="黑体" panose="02010609060101010101" charset="-122"/>
                <a:ea typeface="黑体" panose="02010609060101010101" charset="-122"/>
                <a:sym typeface="黑体" panose="02010609060101010101" charset="-122"/>
              </a:rPr>
              <a:t>完善共建共治共享的社会治理制度，提升社会治理能力现代化水平</a:t>
            </a:r>
            <a:endParaRPr lang="zh-CN" altLang="en-US" sz="1600" dirty="0">
              <a:ea typeface="Arial" panose="020B0604020202020204" pitchFamily="34" charset="0"/>
            </a:endParaRPr>
          </a:p>
        </p:txBody>
      </p:sp>
      <p:pic>
        <p:nvPicPr>
          <p:cNvPr id="40980" name="图片 38"/>
          <p:cNvPicPr>
            <a:picLocks noChangeAspect="1"/>
          </p:cNvPicPr>
          <p:nvPr/>
        </p:nvPicPr>
        <p:blipFill>
          <a:blip r:embed="rId9"/>
          <a:stretch>
            <a:fillRect/>
          </a:stretch>
        </p:blipFill>
        <p:spPr>
          <a:xfrm>
            <a:off x="3927475" y="4325938"/>
            <a:ext cx="1628775" cy="1258887"/>
          </a:xfrm>
          <a:prstGeom prst="rect">
            <a:avLst/>
          </a:prstGeom>
          <a:noFill/>
          <a:ln w="9525">
            <a:noFill/>
          </a:ln>
        </p:spPr>
      </p:pic>
      <p:pic>
        <p:nvPicPr>
          <p:cNvPr id="40981" name="图片 39"/>
          <p:cNvPicPr>
            <a:picLocks noChangeAspect="1"/>
          </p:cNvPicPr>
          <p:nvPr/>
        </p:nvPicPr>
        <p:blipFill>
          <a:blip r:embed="rId10"/>
          <a:stretch>
            <a:fillRect/>
          </a:stretch>
        </p:blipFill>
        <p:spPr>
          <a:xfrm>
            <a:off x="5822950" y="4327525"/>
            <a:ext cx="1714500" cy="1325563"/>
          </a:xfrm>
          <a:prstGeom prst="rect">
            <a:avLst/>
          </a:prstGeom>
          <a:noFill/>
          <a:ln w="9525">
            <a:noFill/>
          </a:ln>
        </p:spPr>
      </p:pic>
      <p:pic>
        <p:nvPicPr>
          <p:cNvPr id="40982" name="图片 40"/>
          <p:cNvPicPr>
            <a:picLocks noChangeAspect="1"/>
          </p:cNvPicPr>
          <p:nvPr/>
        </p:nvPicPr>
        <p:blipFill>
          <a:blip r:embed="rId11"/>
          <a:stretch>
            <a:fillRect/>
          </a:stretch>
        </p:blipFill>
        <p:spPr>
          <a:xfrm>
            <a:off x="7715250" y="4327525"/>
            <a:ext cx="1628775" cy="1257300"/>
          </a:xfrm>
          <a:prstGeom prst="rect">
            <a:avLst/>
          </a:prstGeom>
          <a:noFill/>
          <a:ln w="9525">
            <a:noFill/>
          </a:ln>
        </p:spPr>
      </p:pic>
      <p:pic>
        <p:nvPicPr>
          <p:cNvPr id="40983" name="图片 42"/>
          <p:cNvPicPr>
            <a:picLocks noChangeAspect="1"/>
          </p:cNvPicPr>
          <p:nvPr/>
        </p:nvPicPr>
        <p:blipFill>
          <a:blip r:embed="rId12"/>
          <a:stretch>
            <a:fillRect/>
          </a:stretch>
        </p:blipFill>
        <p:spPr>
          <a:xfrm>
            <a:off x="9609138" y="4325938"/>
            <a:ext cx="1627187" cy="1258887"/>
          </a:xfrm>
          <a:prstGeom prst="rect">
            <a:avLst/>
          </a:prstGeom>
          <a:noFill/>
          <a:ln w="9525">
            <a:noFill/>
          </a:ln>
        </p:spPr>
      </p:pic>
      <p:pic>
        <p:nvPicPr>
          <p:cNvPr id="40984" name="图片 1"/>
          <p:cNvPicPr>
            <a:picLocks noChangeAspect="1"/>
          </p:cNvPicPr>
          <p:nvPr/>
        </p:nvPicPr>
        <p:blipFill>
          <a:blip r:embed="rId13"/>
          <a:stretch>
            <a:fillRect/>
          </a:stretch>
        </p:blipFill>
        <p:spPr>
          <a:xfrm>
            <a:off x="188913" y="4260850"/>
            <a:ext cx="1503362" cy="1323975"/>
          </a:xfrm>
          <a:prstGeom prst="rect">
            <a:avLst/>
          </a:prstGeom>
          <a:noFill/>
          <a:ln w="12700" cap="flat" cmpd="sng">
            <a:solidFill>
              <a:srgbClr val="42719B"/>
            </a:solidFill>
            <a:prstDash val="solid"/>
            <a:miter/>
            <a:headEnd type="none" w="med" len="med"/>
            <a:tailEnd type="none" w="med" len="med"/>
          </a:ln>
        </p:spPr>
      </p:pic>
      <p:sp>
        <p:nvSpPr>
          <p:cNvPr id="40985" name="文本框 4"/>
          <p:cNvSpPr/>
          <p:nvPr/>
        </p:nvSpPr>
        <p:spPr>
          <a:xfrm>
            <a:off x="250825" y="5683250"/>
            <a:ext cx="1660525" cy="1076325"/>
          </a:xfrm>
          <a:prstGeom prst="rect">
            <a:avLst/>
          </a:prstGeom>
          <a:noFill/>
          <a:ln w="9525">
            <a:noFill/>
          </a:ln>
        </p:spPr>
        <p:txBody>
          <a:bodyPr wrap="square" anchor="t">
            <a:spAutoFit/>
          </a:bodyPr>
          <a:p>
            <a:r>
              <a:rPr lang="zh-CN" altLang="en-US" sz="1600" dirty="0">
                <a:solidFill>
                  <a:srgbClr val="000000"/>
                </a:solidFill>
                <a:latin typeface="黑体" panose="02010609060101010101" charset="-122"/>
                <a:ea typeface="黑体" panose="02010609060101010101" charset="-122"/>
                <a:sym typeface="黑体" panose="02010609060101010101" charset="-122"/>
              </a:rPr>
              <a:t>深入实施创新驱动战略，全面塑造高质量发展新优势</a:t>
            </a:r>
            <a:endParaRPr lang="zh-CN" altLang="en-US" sz="1600" dirty="0">
              <a:ea typeface="Arial" panose="020B0604020202020204" pitchFamily="34" charset="0"/>
            </a:endParaRPr>
          </a:p>
        </p:txBody>
      </p:sp>
      <p:sp>
        <p:nvSpPr>
          <p:cNvPr id="40986" name="文本框 10"/>
          <p:cNvSpPr/>
          <p:nvPr/>
        </p:nvSpPr>
        <p:spPr>
          <a:xfrm>
            <a:off x="103188" y="2589213"/>
            <a:ext cx="1935162" cy="414337"/>
          </a:xfrm>
          <a:prstGeom prst="rect">
            <a:avLst/>
          </a:prstGeom>
          <a:noFill/>
          <a:ln w="9525">
            <a:noFill/>
          </a:ln>
        </p:spPr>
        <p:txBody>
          <a:bodyPr wrap="square" anchor="t">
            <a:spAutoFit/>
          </a:bodyPr>
          <a:p>
            <a:r>
              <a:rPr lang="en-US" altLang="x-none" sz="2100" b="1" dirty="0">
                <a:solidFill>
                  <a:srgbClr val="FF0000"/>
                </a:solidFill>
                <a:latin typeface="Arial" panose="020B0604020202020204" pitchFamily="34" charset="0"/>
                <a:ea typeface="Arial" panose="020B0604020202020204" pitchFamily="34" charset="0"/>
                <a:sym typeface="Arial" panose="020B0604020202020204" pitchFamily="34" charset="0"/>
              </a:rPr>
              <a:t>11</a:t>
            </a:r>
            <a:r>
              <a:rPr lang="zh-CN" altLang="en-US" sz="2100" b="1" dirty="0">
                <a:solidFill>
                  <a:srgbClr val="FF0000"/>
                </a:solidFill>
                <a:latin typeface="Arial" panose="020B0604020202020204" pitchFamily="34" charset="0"/>
                <a:ea typeface="黑体" panose="02010609060101010101" charset="-122"/>
                <a:sym typeface="黑体" panose="02010609060101010101" charset="-122"/>
              </a:rPr>
              <a:t>项重大任务</a:t>
            </a:r>
            <a:endParaRPr lang="zh-CN" altLang="en-US" dirty="0">
              <a:ea typeface="Arial" panose="020B0604020202020204" pitchFamily="34" charset="0"/>
            </a:endParaRPr>
          </a:p>
        </p:txBody>
      </p:sp>
      <p:sp>
        <p:nvSpPr>
          <p:cNvPr id="40987" name="Freeform: Shape 13"/>
          <p:cNvSpPr/>
          <p:nvPr/>
        </p:nvSpPr>
        <p:spPr>
          <a:xfrm>
            <a:off x="2522538" y="311150"/>
            <a:ext cx="3300412" cy="485775"/>
          </a:xfrm>
          <a:custGeom>
            <a:avLst/>
            <a:gdLst>
              <a:gd name="txL" fmla="*/ 0 w 3852419"/>
              <a:gd name="txT" fmla="*/ 0 h 425302"/>
              <a:gd name="txR" fmla="*/ 3852419 w 3852419"/>
              <a:gd name="txB" fmla="*/ 425302 h 425302"/>
            </a:gdLst>
            <a:ahLst/>
            <a:cxnLst>
              <a:cxn ang="0">
                <a:pos x="9070" y="0"/>
              </a:cxn>
              <a:cxn ang="0">
                <a:pos x="2665570" y="0"/>
              </a:cxn>
              <a:cxn ang="0">
                <a:pos x="2821305" y="243522"/>
              </a:cxn>
              <a:cxn ang="0">
                <a:pos x="2665570" y="487045"/>
              </a:cxn>
              <a:cxn ang="0">
                <a:pos x="9070" y="487045"/>
              </a:cxn>
              <a:cxn ang="0">
                <a:pos x="0" y="485615"/>
              </a:cxn>
              <a:cxn ang="0">
                <a:pos x="0" y="1430"/>
              </a:cxn>
            </a:cxnLst>
            <a:rect l="txL" t="txT" r="txR" b="tx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a:noFill/>
          </a:ln>
        </p:spPr>
        <p:txBody>
          <a:bodyPr anchor="ctr"/>
          <a:p>
            <a:pPr algn="ctr"/>
            <a:r>
              <a:rPr lang="zh-CN" altLang="en-US" sz="2000" b="1" dirty="0">
                <a:solidFill>
                  <a:srgbClr val="FFFFFF"/>
                </a:solidFill>
                <a:latin typeface="微软雅黑" panose="020B0503020204020204" charset="-122"/>
                <a:ea typeface="微软雅黑" panose="020B0503020204020204" charset="-122"/>
              </a:rPr>
              <a:t>我市</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十四五</a:t>
            </a:r>
            <a:r>
              <a:rPr lang="en-US" altLang="zh-CN" sz="2000" b="1" dirty="0">
                <a:solidFill>
                  <a:srgbClr val="FFFFFF"/>
                </a:solidFill>
                <a:latin typeface="微软雅黑" panose="020B0503020204020204" charset="-122"/>
                <a:ea typeface="微软雅黑" panose="020B0503020204020204" charset="-122"/>
              </a:rPr>
              <a:t>”</a:t>
            </a:r>
            <a:r>
              <a:rPr lang="zh-CN" altLang="en-US" sz="2000" b="1" dirty="0">
                <a:solidFill>
                  <a:srgbClr val="FFFFFF"/>
                </a:solidFill>
                <a:latin typeface="微软雅黑" panose="020B0503020204020204" charset="-122"/>
                <a:ea typeface="微软雅黑" panose="020B0503020204020204" charset="-122"/>
              </a:rPr>
              <a:t>重大任务</a:t>
            </a:r>
            <a:endParaRPr lang="zh-CN" altLang="en-US" sz="2000" b="1" dirty="0">
              <a:solidFill>
                <a:srgbClr val="FFFFFF"/>
              </a:solidFill>
              <a:latin typeface="微软雅黑" panose="020B0503020204020204" charset="-122"/>
              <a:ea typeface="微软雅黑" panose="020B0503020204020204" charset="-122"/>
            </a:endParaRPr>
          </a:p>
        </p:txBody>
      </p:sp>
      <p:sp>
        <p:nvSpPr>
          <p:cNvPr id="40988" name="对角圆角矩形 5"/>
          <p:cNvSpPr/>
          <p:nvPr/>
        </p:nvSpPr>
        <p:spPr>
          <a:xfrm>
            <a:off x="1447800" y="323850"/>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40989" name="矩形 7"/>
          <p:cNvSpPr/>
          <p:nvPr/>
        </p:nvSpPr>
        <p:spPr>
          <a:xfrm>
            <a:off x="1603375" y="32385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五</a:t>
            </a:r>
            <a:endParaRPr lang="zh-CN" altLang="en-US" sz="2400" dirty="0">
              <a:solidFill>
                <a:srgbClr val="FFFFFF"/>
              </a:solidFill>
              <a:latin typeface="微软雅黑" panose="020B0503020204020204" charset="-122"/>
              <a:ea typeface="微软雅黑" panose="020B050302020402020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1986"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41987" name="文本框 13"/>
          <p:cNvSpPr/>
          <p:nvPr/>
        </p:nvSpPr>
        <p:spPr>
          <a:xfrm>
            <a:off x="1619250" y="349250"/>
            <a:ext cx="9223375" cy="1641475"/>
          </a:xfrm>
          <a:prstGeom prst="rect">
            <a:avLst/>
          </a:prstGeom>
          <a:noFill/>
          <a:ln w="9525">
            <a:noFill/>
          </a:ln>
        </p:spPr>
        <p:txBody>
          <a:bodyPr wrap="square" anchor="t">
            <a:spAutoFit/>
          </a:bodyPr>
          <a:p>
            <a:pPr algn="ctr">
              <a:lnSpc>
                <a:spcPct val="120000"/>
              </a:lnSpc>
            </a:pPr>
            <a:r>
              <a:rPr lang="zh-CN" altLang="en-US" sz="2500" b="1" dirty="0">
                <a:solidFill>
                  <a:srgbClr val="C00000"/>
                </a:solidFill>
                <a:latin typeface="黑体" panose="02010609060101010101" charset="-122"/>
                <a:ea typeface="黑体" panose="02010609060101010101" charset="-122"/>
                <a:sym typeface="黑体" panose="02010609060101010101" charset="-122"/>
              </a:rPr>
              <a:t>一、深入实施创新驱动战略，全面塑造高质量发展新优势</a:t>
            </a:r>
            <a:endParaRPr lang="zh-CN" altLang="en-US" sz="2500" b="1" dirty="0">
              <a:solidFill>
                <a:srgbClr val="C00000"/>
              </a:solidFill>
              <a:latin typeface="黑体" panose="02010609060101010101" charset="-122"/>
              <a:ea typeface="黑体" panose="02010609060101010101" charset="-122"/>
              <a:sym typeface="黑体" panose="02010609060101010101" charset="-122"/>
            </a:endParaRPr>
          </a:p>
          <a:p>
            <a:pPr algn="ctr">
              <a:lnSpc>
                <a:spcPct val="120000"/>
              </a:lnSpc>
            </a:pPr>
            <a:endParaRPr lang="zh-CN" altLang="en-US" sz="2000" dirty="0">
              <a:latin typeface="黑体" panose="02010609060101010101" charset="-122"/>
              <a:ea typeface="黑体" panose="02010609060101010101" charset="-122"/>
              <a:sym typeface="黑体" panose="02010609060101010101" charset="-122"/>
            </a:endParaRPr>
          </a:p>
          <a:p>
            <a:pPr algn="just">
              <a:lnSpc>
                <a:spcPct val="150000"/>
              </a:lnSpc>
              <a:spcBef>
                <a:spcPts val="1000"/>
              </a:spcBef>
            </a:pPr>
            <a:endParaRPr lang="zh-CN" altLang="en-US" sz="200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41988"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pic>
        <p:nvPicPr>
          <p:cNvPr id="41989" name="图片 1"/>
          <p:cNvPicPr>
            <a:picLocks noChangeAspect="1"/>
          </p:cNvPicPr>
          <p:nvPr/>
        </p:nvPicPr>
        <p:blipFill>
          <a:blip r:embed="rId3"/>
          <a:stretch>
            <a:fillRect/>
          </a:stretch>
        </p:blipFill>
        <p:spPr>
          <a:xfrm>
            <a:off x="323850" y="1252538"/>
            <a:ext cx="11482388" cy="5776912"/>
          </a:xfrm>
          <a:prstGeom prst="rect">
            <a:avLst/>
          </a:prstGeom>
          <a:noFill/>
          <a:ln w="9525">
            <a:noFill/>
          </a:ln>
        </p:spPr>
      </p:pic>
      <p:sp>
        <p:nvSpPr>
          <p:cNvPr id="41990" name="文本框 2"/>
          <p:cNvSpPr/>
          <p:nvPr/>
        </p:nvSpPr>
        <p:spPr>
          <a:xfrm>
            <a:off x="1077913" y="2865438"/>
            <a:ext cx="9764712" cy="2676525"/>
          </a:xfrm>
          <a:prstGeom prst="rect">
            <a:avLst/>
          </a:prstGeom>
          <a:noFill/>
          <a:ln w="9525">
            <a:noFill/>
          </a:ln>
        </p:spPr>
        <p:txBody>
          <a:bodyPr wrap="square" anchor="t">
            <a:spAutoFit/>
          </a:bodyPr>
          <a:p>
            <a:r>
              <a:rPr lang="en-US" altLang="x-none" sz="2400" dirty="0">
                <a:solidFill>
                  <a:srgbClr val="3F3F3F"/>
                </a:solidFill>
                <a:latin typeface="黑体" panose="02010609060101010101" charset="-122"/>
                <a:ea typeface="黑体" panose="02010609060101010101" charset="-122"/>
                <a:sym typeface="汉仪刚艺体-85W" charset="-122"/>
              </a:rPr>
              <a:t>    </a:t>
            </a:r>
            <a:r>
              <a:rPr lang="zh-CN" altLang="en-US" sz="2400" dirty="0">
                <a:solidFill>
                  <a:srgbClr val="3F3F3F"/>
                </a:solidFill>
                <a:latin typeface="黑体" panose="02010609060101010101" charset="-122"/>
                <a:ea typeface="黑体" panose="02010609060101010101" charset="-122"/>
                <a:sym typeface="汉仪刚艺体-85W" charset="-122"/>
              </a:rPr>
              <a:t>坚持创新在我国现代化建设全局中的核心地位，深入实施创新驱动发展战略，持续深入补齐关键核心技术、创新基础能力、人才激励机制、协同创新体系等结构性短板，着力构建区域协同创新体系，加强技术交流、合作和科技人才引进，大力推进新旧动能转换，以新产业、新业态、新模式为引领，推动互联网、大数据、人工智能和实体经济深度融合，为实现经济高质量发展提供核心动力，打造具有区域竞争力的成果转化基地。</a:t>
            </a:r>
            <a:endParaRPr lang="zh-CN" altLang="en-US" dirty="0">
              <a:ea typeface="Arial" panose="020B060402020202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3010"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43011" name="文本框 13"/>
          <p:cNvSpPr/>
          <p:nvPr/>
        </p:nvSpPr>
        <p:spPr>
          <a:xfrm>
            <a:off x="1520825" y="406400"/>
            <a:ext cx="9571038" cy="1174750"/>
          </a:xfrm>
          <a:prstGeom prst="rect">
            <a:avLst/>
          </a:prstGeom>
          <a:noFill/>
          <a:ln w="9525">
            <a:noFill/>
          </a:ln>
        </p:spPr>
        <p:txBody>
          <a:bodyPr wrap="square" anchor="t">
            <a:spAutoFit/>
          </a:bodyPr>
          <a:p>
            <a:pPr algn="ctr">
              <a:lnSpc>
                <a:spcPct val="120000"/>
              </a:lnSpc>
            </a:pPr>
            <a:r>
              <a:rPr lang="zh-CN" altLang="en-US" sz="2300" b="1" dirty="0">
                <a:solidFill>
                  <a:srgbClr val="C00000"/>
                </a:solidFill>
                <a:latin typeface="微软雅黑" panose="020B0503020204020204" charset="-122"/>
                <a:ea typeface="微软雅黑" panose="020B0503020204020204" charset="-122"/>
                <a:sym typeface="微软雅黑" panose="020B0503020204020204" charset="-122"/>
              </a:rPr>
              <a:t>二、</a:t>
            </a:r>
            <a:r>
              <a:rPr lang="zh-CN" altLang="en-US" sz="2300" b="1" dirty="0">
                <a:solidFill>
                  <a:srgbClr val="C00000"/>
                </a:solidFill>
                <a:latin typeface="黑体" panose="02010609060101010101" charset="-122"/>
                <a:ea typeface="黑体" panose="02010609060101010101" charset="-122"/>
                <a:sym typeface="黑体" panose="02010609060101010101" charset="-122"/>
              </a:rPr>
              <a:t>高质量构建现代化产业体系，打造沿海经济带上的产业强市</a:t>
            </a:r>
            <a:endParaRPr lang="zh-CN" altLang="en-US" sz="2300" b="1" dirty="0">
              <a:solidFill>
                <a:srgbClr val="C00000"/>
              </a:solidFill>
              <a:latin typeface="黑体" panose="02010609060101010101" charset="-122"/>
              <a:ea typeface="黑体" panose="02010609060101010101" charset="-122"/>
              <a:sym typeface="黑体" panose="02010609060101010101" charset="-122"/>
            </a:endParaRPr>
          </a:p>
          <a:p>
            <a:pPr algn="just">
              <a:lnSpc>
                <a:spcPct val="150000"/>
              </a:lnSpc>
              <a:spcBef>
                <a:spcPts val="1000"/>
              </a:spcBef>
            </a:pPr>
            <a:endParaRPr lang="zh-CN" altLang="en-US" sz="230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43012"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3013" name="文本框 11"/>
          <p:cNvSpPr/>
          <p:nvPr/>
        </p:nvSpPr>
        <p:spPr>
          <a:xfrm>
            <a:off x="2033588" y="2185988"/>
            <a:ext cx="7929562" cy="3414712"/>
          </a:xfrm>
          <a:prstGeom prst="rect">
            <a:avLst/>
          </a:prstGeom>
          <a:noFill/>
          <a:ln w="9525">
            <a:noFill/>
          </a:ln>
        </p:spPr>
        <p:txBody>
          <a:bodyPr wrap="square" anchor="t">
            <a:spAutoFit/>
          </a:bodyPr>
          <a:p>
            <a:r>
              <a:rPr lang="en-US" altLang="x-none" sz="2400" dirty="0">
                <a:latin typeface="黑体" panose="02010609060101010101" charset="-122"/>
                <a:ea typeface="黑体" panose="02010609060101010101" charset="-122"/>
                <a:sym typeface="黑体" panose="02010609060101010101" charset="-122"/>
              </a:rPr>
              <a:t>    </a:t>
            </a:r>
            <a:r>
              <a:rPr lang="zh-CN" altLang="en-US" sz="2400" dirty="0">
                <a:latin typeface="黑体" panose="02010609060101010101" charset="-122"/>
                <a:ea typeface="黑体" panose="02010609060101010101" charset="-122"/>
                <a:sym typeface="黑体" panose="02010609060101010101" charset="-122"/>
              </a:rPr>
              <a:t>立足现有优势产业、资源禀赋、环境容量，坚持陆海统筹发展，以提升产业链现代化、高端化、绿色化水平为着力点，加快先进制造业和现代服务业、现代农业深度融合发展，推动揭阳制造向揭阳创造、揭阳智造转型，加快构建形成以能源化工、智能装备制造、新材料、生物产业、文化旅游、现代服务业和现代农业为主体的现代产业体系，做大做强临海产业集群, 形成绿色石化、先进装备制造、新能源新材料等三大千亿产业集群，建成国家级临海产业重要集聚区，打造沿海经济带上的产业强市。</a:t>
            </a:r>
            <a:endParaRPr lang="zh-CN" altLang="en-US" dirty="0">
              <a:ea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3"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4034"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4035"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4036" name="文本框 27"/>
          <p:cNvSpPr/>
          <p:nvPr/>
        </p:nvSpPr>
        <p:spPr>
          <a:xfrm>
            <a:off x="2641600" y="1371600"/>
            <a:ext cx="7170738" cy="4752975"/>
          </a:xfrm>
          <a:prstGeom prst="rect">
            <a:avLst/>
          </a:prstGeom>
          <a:solidFill>
            <a:srgbClr val="FFFFFF"/>
          </a:solidFill>
          <a:ln w="22225" cap="flat" cmpd="sng">
            <a:solidFill>
              <a:srgbClr val="42719B"/>
            </a:solidFill>
            <a:prstDash val="solid"/>
            <a:miter/>
            <a:headEnd type="none" w="med" len="med"/>
            <a:tailEnd type="none" w="med" len="med"/>
          </a:ln>
        </p:spPr>
        <p:txBody>
          <a:bodyPr wrap="square" anchor="t"/>
          <a:p>
            <a:pPr>
              <a:lnSpc>
                <a:spcPct val="150000"/>
              </a:lnSpc>
            </a:pPr>
            <a:r>
              <a:rPr lang="en-US" altLang="x-none" sz="2000" dirty="0">
                <a:latin typeface="黑体" panose="02010609060101010101" charset="-122"/>
                <a:ea typeface="黑体" panose="02010609060101010101" charset="-122"/>
                <a:sym typeface="黑体" panose="02010609060101010101" charset="-122"/>
              </a:rPr>
              <a:t>    坚持实施区域重大战略、区域协调发展战略、主体功能区战略，健全区域协调发展体制机制，构建高质量发展的国土空间布局和支撑体系。充分发挥揭阳在广东沿海经济带东翼的重要支撑作用，把“一城两园”作为产城融合的重要载体、融湾建带的重要抓手，打造成为集产业链、创新链、资金链、人才链、服务链于一体的粤东城市群新城市中心、沿海经济带新增长极的重要支撑。加快释放新型城镇化扩大内需的巨大潜力，到2025年，城镇化率达到55%，带动全市区域特色发展、错位发展、优化发展，形成布局合理、主题突出、城乡互动、山海联动的新型区域空间发展格局。</a:t>
            </a:r>
            <a:endParaRPr lang="en-US" altLang="x-none" dirty="0">
              <a:ea typeface="Arial" panose="020B0604020202020204" pitchFamily="34" charset="0"/>
            </a:endParaRPr>
          </a:p>
        </p:txBody>
      </p:sp>
      <p:sp>
        <p:nvSpPr>
          <p:cNvPr id="44037" name="文本框 1"/>
          <p:cNvSpPr/>
          <p:nvPr/>
        </p:nvSpPr>
        <p:spPr>
          <a:xfrm>
            <a:off x="1327150" y="446088"/>
            <a:ext cx="10458450" cy="446087"/>
          </a:xfrm>
          <a:prstGeom prst="rect">
            <a:avLst/>
          </a:prstGeom>
          <a:noFill/>
          <a:ln w="9525">
            <a:noFill/>
          </a:ln>
        </p:spPr>
        <p:txBody>
          <a:bodyPr wrap="none" anchor="t">
            <a:spAutoFit/>
          </a:bodyPr>
          <a:p>
            <a:r>
              <a:rPr lang="zh-CN" altLang="en-US" sz="2300" b="1" dirty="0">
                <a:solidFill>
                  <a:srgbClr val="C00000"/>
                </a:solidFill>
                <a:latin typeface="黑体" panose="02010609060101010101" charset="-122"/>
                <a:ea typeface="黑体" panose="02010609060101010101" charset="-122"/>
                <a:sym typeface="黑体" panose="02010609060101010101" charset="-122"/>
              </a:rPr>
              <a:t>三、高质量推进区域协调发展，建设宜居宜业宜游的活力古城滨海新城</a:t>
            </a:r>
            <a:endParaRPr lang="zh-CN" altLang="en-US" dirty="0">
              <a:ea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5058"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5059"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5060" name="文本框 4"/>
          <p:cNvSpPr/>
          <p:nvPr/>
        </p:nvSpPr>
        <p:spPr>
          <a:xfrm>
            <a:off x="2662238" y="2274888"/>
            <a:ext cx="7054850" cy="3138487"/>
          </a:xfrm>
          <a:prstGeom prst="rect">
            <a:avLst/>
          </a:prstGeom>
          <a:solidFill>
            <a:srgbClr val="FFFFFF"/>
          </a:solidFill>
          <a:ln w="12700" cap="flat" cmpd="sng">
            <a:solidFill>
              <a:srgbClr val="000000"/>
            </a:solidFill>
            <a:prstDash val="solid"/>
            <a:miter/>
            <a:headEnd type="none" w="med" len="med"/>
            <a:tailEnd type="none" w="med" len="med"/>
          </a:ln>
        </p:spPr>
        <p:txBody>
          <a:bodyPr wrap="square" anchor="t">
            <a:spAutoFit/>
          </a:bodyPr>
          <a:p>
            <a:r>
              <a:rPr lang="en-US" altLang="x-none" sz="2200" dirty="0">
                <a:latin typeface="黑体" panose="02010609060101010101" charset="-122"/>
                <a:ea typeface="黑体" panose="02010609060101010101" charset="-122"/>
                <a:sym typeface="黑体" panose="02010609060101010101" charset="-122"/>
              </a:rPr>
              <a:t>    </a:t>
            </a:r>
            <a:r>
              <a:rPr lang="zh-CN" altLang="en-US" sz="2200" dirty="0">
                <a:latin typeface="黑体" panose="02010609060101010101" charset="-122"/>
                <a:ea typeface="黑体" panose="02010609060101010101" charset="-122"/>
                <a:sym typeface="黑体" panose="02010609060101010101" charset="-122"/>
              </a:rPr>
              <a:t>对标国际国内先进区域标准，以提升营商环境和社会信用水平为重点，开展营商环境综合改革试点，深入开展营商环境大整治专项行动，用一流的营商环境为全面高质量发展注入强大动力。聚焦市场激励不足、要素流动不畅、资源配置效率不高等突出问题，扎实推进创新改革，加强系统集成和协同高效，推动各方面制度更加成熟更加定型。积极融入国内国际双循环，把实施扩大内需战略同深化供给侧结构性改革有机结合起来，全面促进消费，拓展投资空间。</a:t>
            </a:r>
            <a:endParaRPr lang="zh-CN" altLang="en-US" dirty="0">
              <a:ea typeface="Arial" panose="020B0604020202020204" pitchFamily="34" charset="0"/>
            </a:endParaRPr>
          </a:p>
        </p:txBody>
      </p:sp>
      <p:sp>
        <p:nvSpPr>
          <p:cNvPr id="45061" name="文本框 5"/>
          <p:cNvSpPr/>
          <p:nvPr/>
        </p:nvSpPr>
        <p:spPr>
          <a:xfrm>
            <a:off x="1589088" y="501650"/>
            <a:ext cx="9369425" cy="476250"/>
          </a:xfrm>
          <a:prstGeom prst="rect">
            <a:avLst/>
          </a:prstGeom>
          <a:noFill/>
          <a:ln w="9525">
            <a:noFill/>
          </a:ln>
        </p:spPr>
        <p:txBody>
          <a:bodyPr wrap="square" anchor="t">
            <a:spAutoFit/>
          </a:bodyPr>
          <a:p>
            <a:r>
              <a:rPr lang="zh-CN" altLang="en-US" sz="2500" b="1" dirty="0">
                <a:solidFill>
                  <a:srgbClr val="C00000"/>
                </a:solidFill>
                <a:latin typeface="黑体" panose="02010609060101010101" charset="-122"/>
                <a:ea typeface="黑体" panose="02010609060101010101" charset="-122"/>
                <a:sym typeface="黑体" panose="02010609060101010101" charset="-122"/>
              </a:rPr>
              <a:t>四、积极融入国内国际双循环，打造高品质营商环境城市</a:t>
            </a:r>
            <a:endParaRPr lang="zh-CN" altLang="en-US" dirty="0">
              <a:ea typeface="Arial" panose="020B0604020202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6082"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6083"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6084" name="文本框 1"/>
          <p:cNvSpPr/>
          <p:nvPr/>
        </p:nvSpPr>
        <p:spPr>
          <a:xfrm>
            <a:off x="2471738" y="2554288"/>
            <a:ext cx="7250112" cy="2506662"/>
          </a:xfrm>
          <a:prstGeom prst="rect">
            <a:avLst/>
          </a:prstGeom>
          <a:solidFill>
            <a:srgbClr val="FFFFFF"/>
          </a:solidFill>
          <a:ln w="28575" cap="flat" cmpd="sng">
            <a:solidFill>
              <a:srgbClr val="42719B"/>
            </a:solidFill>
            <a:prstDash val="solid"/>
            <a:miter/>
            <a:headEnd type="none" w="med" len="med"/>
            <a:tailEnd type="none" w="med" len="med"/>
          </a:ln>
        </p:spPr>
        <p:txBody>
          <a:bodyPr wrap="square" anchor="t">
            <a:spAutoFit/>
          </a:bodyPr>
          <a:p>
            <a:r>
              <a:rPr lang="en-US" altLang="x-none" sz="3200" dirty="0">
                <a:solidFill>
                  <a:srgbClr val="000000"/>
                </a:solidFill>
                <a:latin typeface="黑体" panose="02010609060101010101" charset="-122"/>
                <a:ea typeface="黑体" panose="02010609060101010101" charset="-122"/>
                <a:sym typeface="黑体" panose="02010609060101010101" charset="-122"/>
              </a:rPr>
              <a:t>    </a:t>
            </a:r>
            <a:r>
              <a:rPr lang="zh-CN" altLang="en-US" sz="2500" dirty="0">
                <a:solidFill>
                  <a:srgbClr val="000000"/>
                </a:solidFill>
                <a:latin typeface="黑体" panose="02010609060101010101" charset="-122"/>
                <a:ea typeface="黑体" panose="02010609060101010101" charset="-122"/>
                <a:sym typeface="黑体" panose="02010609060101010101" charset="-122"/>
              </a:rPr>
              <a:t>紧紧把握国家进一步扩大开放合作和“一带一路”建设深入推进的机遇，统筹自身发展和对外开放，推动开放平台建设，构建共商共建共享的利益联结共同体，以参与更高层次国际合作和竞争为导向，加快构建对内对外全方位、宽领域、多层次的开放发展新格局，打造粤东开放新高地。</a:t>
            </a:r>
            <a:endParaRPr lang="zh-CN" altLang="en-US" dirty="0">
              <a:ea typeface="Arial" panose="020B0604020202020204" pitchFamily="34" charset="0"/>
            </a:endParaRPr>
          </a:p>
        </p:txBody>
      </p:sp>
      <p:sp>
        <p:nvSpPr>
          <p:cNvPr id="46085" name="文本框 2"/>
          <p:cNvSpPr/>
          <p:nvPr/>
        </p:nvSpPr>
        <p:spPr>
          <a:xfrm>
            <a:off x="1622425" y="382588"/>
            <a:ext cx="8389938" cy="476250"/>
          </a:xfrm>
          <a:prstGeom prst="rect">
            <a:avLst/>
          </a:prstGeom>
          <a:noFill/>
          <a:ln w="9525">
            <a:noFill/>
          </a:ln>
        </p:spPr>
        <p:txBody>
          <a:bodyPr wrap="none" anchor="t">
            <a:spAutoFit/>
          </a:bodyPr>
          <a:p>
            <a:r>
              <a:rPr lang="zh-CN" altLang="en-US" sz="2500" b="1" dirty="0">
                <a:solidFill>
                  <a:srgbClr val="C00000"/>
                </a:solidFill>
                <a:latin typeface="黑体" panose="02010609060101010101" charset="-122"/>
                <a:ea typeface="黑体" panose="02010609060101010101" charset="-122"/>
                <a:sym typeface="黑体" panose="02010609060101010101" charset="-122"/>
              </a:rPr>
              <a:t>五、全方位拓展内外发展空间，打造粤东开放新高地</a:t>
            </a:r>
            <a:endParaRPr lang="zh-CN" altLang="en-US" dirty="0">
              <a:ea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7106"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7107"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47108" name="文本框 2"/>
          <p:cNvSpPr/>
          <p:nvPr/>
        </p:nvSpPr>
        <p:spPr>
          <a:xfrm>
            <a:off x="1814513" y="2498725"/>
            <a:ext cx="8540750" cy="2216150"/>
          </a:xfrm>
          <a:prstGeom prst="rect">
            <a:avLst/>
          </a:prstGeom>
          <a:noFill/>
          <a:ln w="9525">
            <a:noFill/>
          </a:ln>
        </p:spPr>
        <p:txBody>
          <a:bodyPr wrap="square" anchor="t">
            <a:spAutoFit/>
          </a:bodyPr>
          <a:p>
            <a:r>
              <a:rPr lang="en-US" altLang="x-none" sz="2800" dirty="0">
                <a:solidFill>
                  <a:srgbClr val="000000"/>
                </a:solidFill>
                <a:latin typeface="黑体" panose="02010609060101010101" charset="-122"/>
                <a:ea typeface="黑体" panose="02010609060101010101" charset="-122"/>
                <a:sym typeface="汉仪中黑简" charset="-122"/>
              </a:rPr>
              <a:t>    </a:t>
            </a:r>
            <a:r>
              <a:rPr lang="zh-CN" altLang="en-US" sz="2200" dirty="0">
                <a:solidFill>
                  <a:srgbClr val="000000"/>
                </a:solidFill>
                <a:latin typeface="黑体" panose="02010609060101010101" charset="-122"/>
                <a:ea typeface="黑体" panose="02010609060101010101" charset="-122"/>
                <a:sym typeface="汉仪中黑简" charset="-122"/>
              </a:rPr>
              <a:t>坚持需求引导、适度超前、突出重点的原则，以提升基础设施连接性、贯通性为重点，推动城乡基础设施一体化规划建设管护，完善布局、织密网络、优化方式、提升效率，统筹推进综合交通、能源供给、地下管廊以及互联网等基础设施建设，加强路网、管网与各个开发区、产业园区、城市新区、重要城镇连接，推动基础设施网络向乡村地区延伸，构筑城乡一体化的现代化基础设施体系。</a:t>
            </a:r>
            <a:endParaRPr lang="zh-CN" altLang="en-US" dirty="0">
              <a:ea typeface="Arial" panose="020B0604020202020204" pitchFamily="34" charset="0"/>
            </a:endParaRPr>
          </a:p>
        </p:txBody>
      </p:sp>
      <p:sp>
        <p:nvSpPr>
          <p:cNvPr id="47109" name="矩形 46"/>
          <p:cNvSpPr/>
          <p:nvPr/>
        </p:nvSpPr>
        <p:spPr>
          <a:xfrm>
            <a:off x="1558925" y="1763713"/>
            <a:ext cx="6626225" cy="433387"/>
          </a:xfrm>
          <a:custGeom>
            <a:avLst/>
            <a:gdLst/>
            <a:ahLst/>
            <a:cxnLst>
              <a:cxn ang="0">
                <a:pos x="0" y="0"/>
              </a:cxn>
              <a:cxn ang="0">
                <a:pos x="4481007" y="0"/>
              </a:cxn>
              <a:cxn ang="0">
                <a:pos x="4130487" y="240766"/>
              </a:cxn>
              <a:cxn ang="0">
                <a:pos x="0" y="240766"/>
              </a:cxn>
              <a:cxn ang="0">
                <a:pos x="0" y="0"/>
              </a:cxn>
            </a:cxnLst>
            <a:pathLst>
              <a:path w="4481007" h="248386">
                <a:moveTo>
                  <a:pt x="0" y="0"/>
                </a:moveTo>
                <a:lnTo>
                  <a:pt x="4481007" y="0"/>
                </a:lnTo>
                <a:lnTo>
                  <a:pt x="4008567" y="248386"/>
                </a:lnTo>
                <a:lnTo>
                  <a:pt x="0" y="240766"/>
                </a:lnTo>
                <a:lnTo>
                  <a:pt x="0" y="0"/>
                </a:lnTo>
                <a:close/>
              </a:path>
            </a:pathLst>
          </a:custGeom>
          <a:solidFill>
            <a:srgbClr val="FECF40"/>
          </a:solidFill>
          <a:ln w="9525">
            <a:noFill/>
          </a:ln>
        </p:spPr>
        <p:txBody>
          <a:bodyPr/>
          <a:p>
            <a:endParaRPr lang="zh-CN" altLang="en-US"/>
          </a:p>
        </p:txBody>
      </p:sp>
      <p:sp>
        <p:nvSpPr>
          <p:cNvPr id="47110" name="矩形 46"/>
          <p:cNvSpPr/>
          <p:nvPr/>
        </p:nvSpPr>
        <p:spPr>
          <a:xfrm rot="10800000">
            <a:off x="3508375" y="5354638"/>
            <a:ext cx="7102475" cy="487362"/>
          </a:xfrm>
          <a:custGeom>
            <a:avLst/>
            <a:gdLst/>
            <a:ahLst/>
            <a:cxnLst>
              <a:cxn ang="0">
                <a:pos x="0" y="0"/>
              </a:cxn>
              <a:cxn ang="0">
                <a:pos x="4481007" y="0"/>
              </a:cxn>
              <a:cxn ang="0">
                <a:pos x="4130487" y="240766"/>
              </a:cxn>
              <a:cxn ang="0">
                <a:pos x="0" y="240766"/>
              </a:cxn>
              <a:cxn ang="0">
                <a:pos x="0" y="0"/>
              </a:cxn>
            </a:cxnLst>
            <a:pathLst>
              <a:path w="4481007" h="248386">
                <a:moveTo>
                  <a:pt x="0" y="0"/>
                </a:moveTo>
                <a:lnTo>
                  <a:pt x="4481007" y="0"/>
                </a:lnTo>
                <a:lnTo>
                  <a:pt x="4072556" y="248386"/>
                </a:lnTo>
                <a:lnTo>
                  <a:pt x="0" y="240766"/>
                </a:lnTo>
                <a:lnTo>
                  <a:pt x="0" y="0"/>
                </a:lnTo>
                <a:close/>
              </a:path>
            </a:pathLst>
          </a:custGeom>
          <a:solidFill>
            <a:srgbClr val="FECF40"/>
          </a:solidFill>
          <a:ln w="9525">
            <a:noFill/>
          </a:ln>
        </p:spPr>
        <p:txBody>
          <a:bodyPr/>
          <a:p>
            <a:endParaRPr lang="zh-CN" altLang="en-US"/>
          </a:p>
        </p:txBody>
      </p:sp>
      <p:sp>
        <p:nvSpPr>
          <p:cNvPr id="47111" name="文本框 4"/>
          <p:cNvSpPr/>
          <p:nvPr/>
        </p:nvSpPr>
        <p:spPr>
          <a:xfrm>
            <a:off x="1381125" y="447675"/>
            <a:ext cx="9818688" cy="460375"/>
          </a:xfrm>
          <a:prstGeom prst="rect">
            <a:avLst/>
          </a:prstGeom>
          <a:noFill/>
          <a:ln w="9525">
            <a:noFill/>
          </a:ln>
        </p:spPr>
        <p:txBody>
          <a:bodyPr wrap="none" anchor="t">
            <a:spAutoFit/>
          </a:bodyPr>
          <a:p>
            <a:r>
              <a:rPr lang="zh-CN" altLang="en-US" sz="2400" b="1" dirty="0">
                <a:solidFill>
                  <a:srgbClr val="C00000"/>
                </a:solidFill>
                <a:latin typeface="黑体" panose="02010609060101010101" charset="-122"/>
                <a:ea typeface="黑体" panose="02010609060101010101" charset="-122"/>
                <a:sym typeface="黑体" panose="02010609060101010101" charset="-122"/>
              </a:rPr>
              <a:t>六、加快构建现代基础设施体系，提升网络化智能化现代化水平</a:t>
            </a:r>
            <a:endParaRPr lang="zh-CN" altLang="en-US" dirty="0">
              <a:ea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145" name="组合 5121"/>
          <p:cNvGrpSpPr/>
          <p:nvPr/>
        </p:nvGrpSpPr>
        <p:grpSpPr>
          <a:xfrm>
            <a:off x="7107238" y="1268413"/>
            <a:ext cx="947737" cy="117475"/>
            <a:chOff x="0" y="0"/>
            <a:chExt cx="947667" cy="117672"/>
          </a:xfrm>
        </p:grpSpPr>
        <p:sp>
          <p:nvSpPr>
            <p:cNvPr id="6146" name="直接连接符 28"/>
            <p:cNvSpPr/>
            <p:nvPr/>
          </p:nvSpPr>
          <p:spPr>
            <a:xfrm>
              <a:off x="117673" y="58836"/>
              <a:ext cx="829994" cy="1"/>
            </a:xfrm>
            <a:prstGeom prst="line">
              <a:avLst/>
            </a:prstGeom>
            <a:ln w="6350" cap="flat" cmpd="sng">
              <a:solidFill>
                <a:srgbClr val="C00000"/>
              </a:solidFill>
              <a:prstDash val="solid"/>
              <a:round/>
              <a:headEnd type="none" w="med" len="med"/>
              <a:tailEnd type="none" w="med" len="med"/>
            </a:ln>
          </p:spPr>
        </p:sp>
        <p:sp>
          <p:nvSpPr>
            <p:cNvPr id="6147" name="椭圆 2"/>
            <p:cNvSpPr/>
            <p:nvPr/>
          </p:nvSpPr>
          <p:spPr>
            <a:xfrm>
              <a:off x="0" y="0"/>
              <a:ext cx="117672" cy="117672"/>
            </a:xfrm>
            <a:prstGeom prst="ellipse">
              <a:avLst/>
            </a:prstGeom>
            <a:solidFill>
              <a:schemeClr val="accent2"/>
            </a:solidFill>
            <a:ln w="12700" cap="flat" cmpd="sng">
              <a:solidFill>
                <a:schemeClr val="bg1"/>
              </a:solidFill>
              <a:prstDash val="solid"/>
              <a:round/>
              <a:headEnd type="none" w="med" len="med"/>
              <a:tailEnd type="none" w="med" len="med"/>
            </a:ln>
          </p:spPr>
          <p:txBody>
            <a:bodyPr wrap="square" anchor="ctr"/>
            <a:p>
              <a:pPr algn="ctr"/>
              <a:endParaRPr lang="zh-CN" altLang="en-US" sz="4000" b="1">
                <a:solidFill>
                  <a:srgbClr val="FFFFFF"/>
                </a:solidFill>
                <a:latin typeface="字魂35号-经典雅黑" pitchFamily="2" charset="-122"/>
                <a:ea typeface="字魂35号-经典雅黑" pitchFamily="2" charset="-122"/>
                <a:sym typeface="字魂35号-经典雅黑" pitchFamily="2" charset="-122"/>
              </a:endParaRPr>
            </a:p>
          </p:txBody>
        </p:sp>
      </p:grpSp>
      <p:grpSp>
        <p:nvGrpSpPr>
          <p:cNvPr id="6148" name="组合 5124"/>
          <p:cNvGrpSpPr/>
          <p:nvPr/>
        </p:nvGrpSpPr>
        <p:grpSpPr>
          <a:xfrm>
            <a:off x="4137025" y="1268413"/>
            <a:ext cx="946150" cy="117475"/>
            <a:chOff x="0" y="0"/>
            <a:chExt cx="947666" cy="117672"/>
          </a:xfrm>
        </p:grpSpPr>
        <p:sp>
          <p:nvSpPr>
            <p:cNvPr id="6149" name="直接连接符 29"/>
            <p:cNvSpPr/>
            <p:nvPr/>
          </p:nvSpPr>
          <p:spPr>
            <a:xfrm>
              <a:off x="0" y="58836"/>
              <a:ext cx="829994" cy="1"/>
            </a:xfrm>
            <a:prstGeom prst="line">
              <a:avLst/>
            </a:prstGeom>
            <a:ln w="6350" cap="flat" cmpd="sng">
              <a:solidFill>
                <a:srgbClr val="C00000"/>
              </a:solidFill>
              <a:prstDash val="solid"/>
              <a:round/>
              <a:headEnd type="none" w="med" len="med"/>
              <a:tailEnd type="none" w="med" len="med"/>
            </a:ln>
          </p:spPr>
        </p:sp>
        <p:sp>
          <p:nvSpPr>
            <p:cNvPr id="6150" name="椭圆 30"/>
            <p:cNvSpPr/>
            <p:nvPr/>
          </p:nvSpPr>
          <p:spPr>
            <a:xfrm>
              <a:off x="829994" y="0"/>
              <a:ext cx="117672" cy="117672"/>
            </a:xfrm>
            <a:prstGeom prst="ellipse">
              <a:avLst/>
            </a:prstGeom>
            <a:solidFill>
              <a:schemeClr val="accent1"/>
            </a:solidFill>
            <a:ln w="12700" cap="flat" cmpd="sng">
              <a:solidFill>
                <a:schemeClr val="bg1"/>
              </a:solidFill>
              <a:prstDash val="solid"/>
              <a:round/>
              <a:headEnd type="none" w="med" len="med"/>
              <a:tailEnd type="none" w="med" len="med"/>
            </a:ln>
          </p:spPr>
          <p:txBody>
            <a:bodyPr wrap="square" anchor="ctr"/>
            <a:p>
              <a:pPr algn="ctr"/>
              <a:endParaRPr lang="zh-CN" altLang="en-US" sz="4000" b="1">
                <a:solidFill>
                  <a:srgbClr val="FFFFFF"/>
                </a:solidFill>
                <a:latin typeface="字魂35号-经典雅黑" pitchFamily="2" charset="-122"/>
                <a:ea typeface="字魂35号-经典雅黑" pitchFamily="2" charset="-122"/>
                <a:sym typeface="字魂35号-经典雅黑" pitchFamily="2" charset="-122"/>
              </a:endParaRPr>
            </a:p>
          </p:txBody>
        </p:sp>
      </p:grpSp>
      <p:sp>
        <p:nvSpPr>
          <p:cNvPr id="6151" name="文本框 1"/>
          <p:cNvSpPr/>
          <p:nvPr/>
        </p:nvSpPr>
        <p:spPr>
          <a:xfrm>
            <a:off x="2559050" y="2479675"/>
            <a:ext cx="6888163" cy="822325"/>
          </a:xfrm>
          <a:prstGeom prst="rect">
            <a:avLst/>
          </a:prstGeom>
          <a:noFill/>
          <a:ln w="9525">
            <a:noFill/>
          </a:ln>
        </p:spPr>
        <p:txBody>
          <a:bodyPr wrap="none" anchor="t">
            <a:spAutoFit/>
          </a:bodyPr>
          <a:p>
            <a:r>
              <a:rPr lang="zh-CN" altLang="en-US" sz="4800" b="1" dirty="0">
                <a:solidFill>
                  <a:srgbClr val="E70000"/>
                </a:solidFill>
                <a:latin typeface="微软雅黑" panose="020B0503020204020204" charset="-122"/>
                <a:ea typeface="微软雅黑" panose="020B0503020204020204" charset="-122"/>
                <a:sym typeface="微软雅黑" panose="020B0503020204020204" charset="-122"/>
              </a:rPr>
              <a:t>关于全会精神的要点提炼</a:t>
            </a:r>
            <a:endParaRPr lang="zh-CN" altLang="en-US" dirty="0">
              <a:ea typeface="Arial" panose="020B0604020202020204" pitchFamily="34" charset="0"/>
            </a:endParaRPr>
          </a:p>
        </p:txBody>
      </p:sp>
      <p:grpSp>
        <p:nvGrpSpPr>
          <p:cNvPr id="6152" name="组合 5128"/>
          <p:cNvGrpSpPr/>
          <p:nvPr/>
        </p:nvGrpSpPr>
        <p:grpSpPr>
          <a:xfrm>
            <a:off x="5446713" y="873125"/>
            <a:ext cx="2014537" cy="1295400"/>
            <a:chOff x="220" y="0"/>
            <a:chExt cx="2378" cy="1531"/>
          </a:xfrm>
        </p:grpSpPr>
        <p:sp>
          <p:nvSpPr>
            <p:cNvPr id="6153" name="椭圆 19"/>
            <p:cNvSpPr/>
            <p:nvPr/>
          </p:nvSpPr>
          <p:spPr>
            <a:xfrm>
              <a:off x="220" y="0"/>
              <a:ext cx="1531" cy="1531"/>
            </a:xfrm>
            <a:prstGeom prst="ellipse">
              <a:avLst/>
            </a:prstGeom>
            <a:solidFill>
              <a:srgbClr val="BBD6EE">
                <a:alpha val="50000"/>
              </a:srgbClr>
            </a:solidFill>
            <a:ln w="9525">
              <a:noFill/>
            </a:ln>
          </p:spPr>
          <p:txBody>
            <a:bodyPr anchor="ctr"/>
            <a:p>
              <a:pPr algn="ctr"/>
              <a:endParaRPr lang="zh-CN" altLang="en-US" sz="2400">
                <a:solidFill>
                  <a:srgbClr val="FFFFFF"/>
                </a:solidFill>
                <a:latin typeface="思源黑体 CN Medium" pitchFamily="2" charset="-122"/>
                <a:ea typeface="思源黑体 CN Medium" pitchFamily="2" charset="-122"/>
                <a:sym typeface="思源黑体 CN Medium" pitchFamily="2" charset="-122"/>
              </a:endParaRPr>
            </a:p>
          </p:txBody>
        </p:sp>
        <p:sp>
          <p:nvSpPr>
            <p:cNvPr id="6154" name="椭圆 20"/>
            <p:cNvSpPr/>
            <p:nvPr/>
          </p:nvSpPr>
          <p:spPr>
            <a:xfrm>
              <a:off x="367" y="142"/>
              <a:ext cx="1247" cy="1247"/>
            </a:xfrm>
            <a:prstGeom prst="ellipse">
              <a:avLst/>
            </a:prstGeom>
            <a:solidFill>
              <a:srgbClr val="DD0000"/>
            </a:solidFill>
            <a:ln w="9525">
              <a:noFill/>
            </a:ln>
          </p:spPr>
          <p:txBody>
            <a:bodyPr anchor="ctr"/>
            <a:p>
              <a:pPr algn="ctr"/>
              <a:endParaRPr lang="zh-CN" altLang="en-US" sz="2400">
                <a:solidFill>
                  <a:srgbClr val="FFFFFF"/>
                </a:solidFill>
                <a:latin typeface="思源黑体 CN Medium" pitchFamily="2" charset="-122"/>
                <a:ea typeface="思源黑体 CN Medium" pitchFamily="2" charset="-122"/>
                <a:sym typeface="思源黑体 CN Medium" pitchFamily="2" charset="-122"/>
              </a:endParaRPr>
            </a:p>
          </p:txBody>
        </p:sp>
        <p:sp>
          <p:nvSpPr>
            <p:cNvPr id="6155" name="TextBox 14"/>
            <p:cNvSpPr/>
            <p:nvPr/>
          </p:nvSpPr>
          <p:spPr>
            <a:xfrm>
              <a:off x="615" y="256"/>
              <a:ext cx="1983" cy="1019"/>
            </a:xfrm>
            <a:prstGeom prst="rect">
              <a:avLst/>
            </a:prstGeom>
            <a:noFill/>
            <a:ln w="9525">
              <a:noFill/>
            </a:ln>
          </p:spPr>
          <p:txBody>
            <a:bodyPr wrap="square" lIns="125694" tIns="62846" rIns="125694" bIns="62846" anchor="t">
              <a:spAutoFit/>
            </a:bodyPr>
            <a:p>
              <a:r>
                <a:rPr lang="en-US" altLang="x-none" sz="4800" dirty="0">
                  <a:solidFill>
                    <a:srgbClr val="FFFFFF"/>
                  </a:solidFill>
                  <a:latin typeface="思源黑体 CN Medium" pitchFamily="2" charset="-122"/>
                  <a:ea typeface="思源黑体 CN Medium" pitchFamily="2" charset="-122"/>
                  <a:sym typeface="思源黑体 CN Medium" pitchFamily="2" charset="-122"/>
                </a:rPr>
                <a:t>1</a:t>
              </a:r>
              <a:endParaRPr lang="zh-CN" altLang="en-US" dirty="0">
                <a:ea typeface="Arial" panose="020B0604020202020204" pitchFamily="34" charset="0"/>
              </a:endParaRPr>
            </a:p>
          </p:txBody>
        </p:sp>
      </p:grpSp>
      <p:pic>
        <p:nvPicPr>
          <p:cNvPr id="6156" name="图片 34"/>
          <p:cNvPicPr>
            <a:picLocks noChangeAspect="1"/>
          </p:cNvPicPr>
          <p:nvPr/>
        </p:nvPicPr>
        <p:blipFill>
          <a:blip r:embed="rId1"/>
          <a:stretch>
            <a:fillRect/>
          </a:stretch>
        </p:blipFill>
        <p:spPr>
          <a:xfrm>
            <a:off x="3709988" y="3255963"/>
            <a:ext cx="4760912" cy="763587"/>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8130"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48131"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pic>
        <p:nvPicPr>
          <p:cNvPr id="48132" name="图片 12"/>
          <p:cNvPicPr>
            <a:picLocks noChangeAspect="1"/>
          </p:cNvPicPr>
          <p:nvPr/>
        </p:nvPicPr>
        <p:blipFill>
          <a:blip r:embed="rId3"/>
          <a:stretch>
            <a:fillRect/>
          </a:stretch>
        </p:blipFill>
        <p:spPr>
          <a:xfrm>
            <a:off x="1349375" y="1276350"/>
            <a:ext cx="9493250" cy="5334000"/>
          </a:xfrm>
          <a:prstGeom prst="rect">
            <a:avLst/>
          </a:prstGeom>
          <a:noFill/>
          <a:ln w="9525">
            <a:noFill/>
          </a:ln>
        </p:spPr>
      </p:pic>
      <p:sp>
        <p:nvSpPr>
          <p:cNvPr id="48133" name="文本框 1"/>
          <p:cNvSpPr/>
          <p:nvPr/>
        </p:nvSpPr>
        <p:spPr>
          <a:xfrm>
            <a:off x="2570163" y="2244725"/>
            <a:ext cx="5815012" cy="3138488"/>
          </a:xfrm>
          <a:prstGeom prst="rect">
            <a:avLst/>
          </a:prstGeom>
          <a:noFill/>
          <a:ln w="9525">
            <a:noFill/>
          </a:ln>
        </p:spPr>
        <p:txBody>
          <a:bodyPr wrap="square" anchor="t">
            <a:spAutoFit/>
          </a:bodyPr>
          <a:p>
            <a:r>
              <a:rPr lang="en-US" altLang="x-none" sz="2200" dirty="0">
                <a:latin typeface="黑体" panose="02010609060101010101" charset="-122"/>
                <a:ea typeface="黑体" panose="02010609060101010101" charset="-122"/>
                <a:sym typeface="汉仪铸字招牌黑W" charset="-122"/>
              </a:rPr>
              <a:t>    </a:t>
            </a:r>
            <a:r>
              <a:rPr lang="zh-CN" altLang="en-US" sz="2200" dirty="0">
                <a:latin typeface="黑体" panose="02010609060101010101" charset="-122"/>
                <a:ea typeface="黑体" panose="02010609060101010101" charset="-122"/>
                <a:sym typeface="汉仪铸字招牌黑W" charset="-122"/>
              </a:rPr>
              <a:t>以保障农产品有效供给和促进农民增收为重点，深化农村综合改革，加快构建现代农业产业体系、生产体系、经营体系，打造粤东精致农业基地，深入开展农村人居环境综合整治，加快补齐农村基础设施短板，建设美丽幸福乡村。全面实施乡村振兴战略，强化以工补农、以城带乡，推动形成工农互促、城乡互补、协调发展、共同繁荣的新型工农城乡关系，加快农业农村现代化。</a:t>
            </a:r>
            <a:endParaRPr lang="zh-CN" altLang="en-US" dirty="0">
              <a:ea typeface="Arial" panose="020B0604020202020204" pitchFamily="34" charset="0"/>
            </a:endParaRPr>
          </a:p>
        </p:txBody>
      </p:sp>
      <p:sp>
        <p:nvSpPr>
          <p:cNvPr id="48134" name="文本框 4"/>
          <p:cNvSpPr/>
          <p:nvPr/>
        </p:nvSpPr>
        <p:spPr>
          <a:xfrm>
            <a:off x="2036763" y="396875"/>
            <a:ext cx="6249987" cy="752475"/>
          </a:xfrm>
          <a:prstGeom prst="rect">
            <a:avLst/>
          </a:prstGeom>
          <a:noFill/>
          <a:ln w="9525">
            <a:noFill/>
          </a:ln>
        </p:spPr>
        <p:txBody>
          <a:bodyPr wrap="none" anchor="t">
            <a:spAutoFit/>
          </a:bodyPr>
          <a:p>
            <a:r>
              <a:rPr lang="zh-CN" altLang="en-US" sz="2500" b="1" dirty="0">
                <a:solidFill>
                  <a:srgbClr val="C00000"/>
                </a:solidFill>
                <a:latin typeface="黑体" panose="02010609060101010101" charset="-122"/>
                <a:ea typeface="黑体" panose="02010609060101010101" charset="-122"/>
                <a:sym typeface="黑体" panose="02010609060101010101" charset="-122"/>
              </a:rPr>
              <a:t>七、全面推进乡村振兴，建设幸福乡村</a:t>
            </a:r>
            <a:endParaRPr lang="zh-CN" altLang="en-US" sz="2500" b="1" dirty="0">
              <a:solidFill>
                <a:srgbClr val="C00000"/>
              </a:solidFill>
              <a:latin typeface="黑体" panose="02010609060101010101" charset="-122"/>
              <a:ea typeface="黑体" panose="02010609060101010101" charset="-122"/>
              <a:sym typeface="黑体" panose="02010609060101010101" charset="-122"/>
            </a:endParaRPr>
          </a:p>
          <a:p>
            <a:endParaRPr lang="zh-CN" altLang="en-US" dirty="0">
              <a:solidFill>
                <a:srgbClr val="000000"/>
              </a:solidFill>
              <a:latin typeface="Arial" panose="020B0604020202020204" pitchFamily="34" charset="0"/>
              <a:ea typeface="黑体" panose="02010609060101010101" charset="-122"/>
              <a:sym typeface="黑体" panose="0201060906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3"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49154"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49155" name="文本框 13"/>
          <p:cNvSpPr/>
          <p:nvPr/>
        </p:nvSpPr>
        <p:spPr>
          <a:xfrm>
            <a:off x="1619250" y="333375"/>
            <a:ext cx="8953500" cy="1622425"/>
          </a:xfrm>
          <a:prstGeom prst="rect">
            <a:avLst/>
          </a:prstGeom>
          <a:noFill/>
          <a:ln w="9525">
            <a:noFill/>
          </a:ln>
        </p:spPr>
        <p:txBody>
          <a:bodyPr wrap="square" anchor="t">
            <a:spAutoFit/>
          </a:bodyPr>
          <a:p>
            <a:pPr algn="ctr">
              <a:lnSpc>
                <a:spcPct val="120000"/>
              </a:lnSpc>
            </a:pPr>
            <a:r>
              <a:rPr lang="zh-CN" altLang="en-US" sz="2400" b="1" dirty="0">
                <a:solidFill>
                  <a:srgbClr val="C00000"/>
                </a:solidFill>
                <a:latin typeface="黑体" panose="02010609060101010101" charset="-122"/>
                <a:ea typeface="黑体" panose="02010609060101010101" charset="-122"/>
                <a:sym typeface="黑体" panose="02010609060101010101" charset="-122"/>
              </a:rPr>
              <a:t>八、大力推进新时代生态文明建设，打造美丽宜居揭阳</a:t>
            </a:r>
            <a:endParaRPr lang="zh-CN" altLang="en-US" sz="2400" b="1" dirty="0">
              <a:solidFill>
                <a:srgbClr val="C00000"/>
              </a:solidFill>
              <a:latin typeface="黑体" panose="02010609060101010101" charset="-122"/>
              <a:ea typeface="黑体" panose="02010609060101010101" charset="-122"/>
              <a:sym typeface="黑体" panose="02010609060101010101" charset="-122"/>
            </a:endParaRPr>
          </a:p>
          <a:p>
            <a:pPr algn="ctr">
              <a:lnSpc>
                <a:spcPct val="120000"/>
              </a:lnSpc>
            </a:pPr>
            <a:endParaRPr lang="zh-CN" altLang="en-US" sz="2000" dirty="0">
              <a:latin typeface="黑体" panose="02010609060101010101" charset="-122"/>
              <a:ea typeface="黑体" panose="02010609060101010101" charset="-122"/>
              <a:sym typeface="黑体" panose="02010609060101010101" charset="-122"/>
            </a:endParaRPr>
          </a:p>
          <a:p>
            <a:pPr algn="just">
              <a:lnSpc>
                <a:spcPct val="150000"/>
              </a:lnSpc>
              <a:spcBef>
                <a:spcPts val="1000"/>
              </a:spcBef>
            </a:pPr>
            <a:endParaRPr lang="zh-CN" altLang="en-US" sz="200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49156"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pic>
        <p:nvPicPr>
          <p:cNvPr id="49157" name="图片 5"/>
          <p:cNvPicPr>
            <a:picLocks noChangeAspect="1"/>
          </p:cNvPicPr>
          <p:nvPr/>
        </p:nvPicPr>
        <p:blipFill>
          <a:blip r:embed="rId3"/>
          <a:stretch>
            <a:fillRect/>
          </a:stretch>
        </p:blipFill>
        <p:spPr>
          <a:xfrm>
            <a:off x="1281113" y="1674813"/>
            <a:ext cx="9629775" cy="5178425"/>
          </a:xfrm>
          <a:prstGeom prst="rect">
            <a:avLst/>
          </a:prstGeom>
          <a:noFill/>
          <a:ln w="9525">
            <a:noFill/>
          </a:ln>
        </p:spPr>
      </p:pic>
      <p:sp>
        <p:nvSpPr>
          <p:cNvPr id="49158" name="文本框 1"/>
          <p:cNvSpPr/>
          <p:nvPr/>
        </p:nvSpPr>
        <p:spPr>
          <a:xfrm>
            <a:off x="3243263" y="1836738"/>
            <a:ext cx="5705475" cy="3970337"/>
          </a:xfrm>
          <a:prstGeom prst="rect">
            <a:avLst/>
          </a:prstGeom>
          <a:noFill/>
          <a:ln w="9525">
            <a:noFill/>
          </a:ln>
        </p:spPr>
        <p:txBody>
          <a:bodyPr wrap="square" anchor="t">
            <a:spAutoFit/>
          </a:bodyPr>
          <a:p>
            <a:pPr>
              <a:lnSpc>
                <a:spcPct val="200000"/>
              </a:lnSpc>
            </a:pPr>
            <a:r>
              <a:rPr lang="en-US" altLang="x-none" dirty="0">
                <a:solidFill>
                  <a:srgbClr val="000000"/>
                </a:solidFill>
                <a:latin typeface="黑体" panose="02010609060101010101" charset="-122"/>
                <a:ea typeface="黑体" panose="02010609060101010101" charset="-122"/>
                <a:sym typeface="黑体" panose="02010609060101010101" charset="-122"/>
              </a:rPr>
              <a:t>    </a:t>
            </a:r>
            <a:r>
              <a:rPr lang="zh-CN" altLang="en-US" dirty="0">
                <a:solidFill>
                  <a:srgbClr val="000000"/>
                </a:solidFill>
                <a:latin typeface="黑体" panose="02010609060101010101" charset="-122"/>
                <a:ea typeface="黑体" panose="02010609060101010101" charset="-122"/>
                <a:sym typeface="黑体" panose="02010609060101010101" charset="-122"/>
              </a:rPr>
              <a:t>牢固树立绿水青山就是金山银山的理念，实施最严格的生态环境保护制度，坚决打好污染防治攻坚战，强化生态环境治理，统筹山水林田湖草海一体化保护和修复，优化治水治气治土治废长效机制，提升整体生态环境质量，推动形成节约资源和保护环境的空间格局、产业结构、生产方式、生活方式，努力营造生态环境优美、山江城海交融、人与自然和谐共处的绿色揭阳。</a:t>
            </a:r>
            <a:endParaRPr lang="zh-CN" altLang="en-US" dirty="0">
              <a:ea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50178"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50179" name="文本框 13"/>
          <p:cNvSpPr/>
          <p:nvPr/>
        </p:nvSpPr>
        <p:spPr>
          <a:xfrm>
            <a:off x="1508125" y="323850"/>
            <a:ext cx="8953500" cy="554038"/>
          </a:xfrm>
          <a:prstGeom prst="rect">
            <a:avLst/>
          </a:prstGeom>
          <a:noFill/>
          <a:ln w="9525">
            <a:noFill/>
          </a:ln>
        </p:spPr>
        <p:txBody>
          <a:bodyPr wrap="square" anchor="t">
            <a:spAutoFit/>
          </a:bodyPr>
          <a:p>
            <a:pPr algn="ctr">
              <a:lnSpc>
                <a:spcPct val="120000"/>
              </a:lnSpc>
            </a:pPr>
            <a:r>
              <a:rPr lang="zh-CN" altLang="en-US" sz="2500" b="1" dirty="0">
                <a:solidFill>
                  <a:srgbClr val="C00000"/>
                </a:solidFill>
                <a:latin typeface="黑体" panose="02010609060101010101" charset="-122"/>
                <a:ea typeface="黑体" panose="02010609060101010101" charset="-122"/>
                <a:sym typeface="黑体" panose="02010609060101010101" charset="-122"/>
              </a:rPr>
              <a:t>九、繁荣发展文化事业，加快建设文化强市</a:t>
            </a:r>
            <a:endParaRPr lang="zh-CN" altLang="en-US" dirty="0">
              <a:ea typeface="Arial" panose="020B0604020202020204" pitchFamily="34" charset="0"/>
            </a:endParaRPr>
          </a:p>
        </p:txBody>
      </p:sp>
      <p:pic>
        <p:nvPicPr>
          <p:cNvPr id="50180"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pic>
        <p:nvPicPr>
          <p:cNvPr id="50181" name="图片 1"/>
          <p:cNvPicPr>
            <a:picLocks noChangeAspect="1"/>
          </p:cNvPicPr>
          <p:nvPr/>
        </p:nvPicPr>
        <p:blipFill>
          <a:blip r:embed="rId3"/>
          <a:stretch>
            <a:fillRect/>
          </a:stretch>
        </p:blipFill>
        <p:spPr>
          <a:xfrm>
            <a:off x="1004888" y="1570038"/>
            <a:ext cx="10180637" cy="5303837"/>
          </a:xfrm>
          <a:prstGeom prst="rect">
            <a:avLst/>
          </a:prstGeom>
          <a:noFill/>
          <a:ln w="9525">
            <a:noFill/>
          </a:ln>
        </p:spPr>
      </p:pic>
      <p:sp>
        <p:nvSpPr>
          <p:cNvPr id="50182" name="文本框 4"/>
          <p:cNvSpPr/>
          <p:nvPr/>
        </p:nvSpPr>
        <p:spPr>
          <a:xfrm>
            <a:off x="3676650" y="2836863"/>
            <a:ext cx="4965700" cy="2246312"/>
          </a:xfrm>
          <a:prstGeom prst="rect">
            <a:avLst/>
          </a:prstGeom>
          <a:noFill/>
          <a:ln w="9525">
            <a:noFill/>
          </a:ln>
        </p:spPr>
        <p:txBody>
          <a:bodyPr wrap="square" anchor="t">
            <a:spAutoFit/>
          </a:bodyPr>
          <a:p>
            <a:r>
              <a:rPr lang="en-US" altLang="x-none" sz="2000" dirty="0">
                <a:solidFill>
                  <a:srgbClr val="76664D"/>
                </a:solidFill>
                <a:latin typeface="黑体" panose="02010609060101010101" charset="-122"/>
                <a:ea typeface="黑体" panose="02010609060101010101" charset="-122"/>
                <a:sym typeface="仿宋" panose="02010609060101010101" charset="-122"/>
              </a:rPr>
              <a:t>    </a:t>
            </a:r>
            <a:r>
              <a:rPr lang="zh-CN" altLang="en-US" sz="2000" dirty="0">
                <a:solidFill>
                  <a:srgbClr val="76664D"/>
                </a:solidFill>
                <a:latin typeface="黑体" panose="02010609060101010101" charset="-122"/>
                <a:ea typeface="黑体" panose="02010609060101010101" charset="-122"/>
                <a:sym typeface="仿宋" panose="02010609060101010101" charset="-122"/>
              </a:rPr>
              <a:t>坚持以社会主义核心价值观引领文化建设，加强社会主义精神文明建设，围绕举旗帜、聚民心、育新人、兴文化、展形象的使命任务，深入推进文化创新发展、高质量发展，提升公共文化服务水平，发展特色文化产业，提高社会文明程度，加快建设文化强市。</a:t>
            </a:r>
            <a:endParaRPr lang="zh-CN" altLang="en-US" dirty="0">
              <a:ea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51202"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51203" name="文本框 13"/>
          <p:cNvSpPr/>
          <p:nvPr/>
        </p:nvSpPr>
        <p:spPr>
          <a:xfrm>
            <a:off x="1566863" y="320675"/>
            <a:ext cx="8953500" cy="1143000"/>
          </a:xfrm>
          <a:prstGeom prst="rect">
            <a:avLst/>
          </a:prstGeom>
          <a:noFill/>
          <a:ln w="9525">
            <a:noFill/>
          </a:ln>
        </p:spPr>
        <p:txBody>
          <a:bodyPr wrap="square" anchor="t">
            <a:spAutoFit/>
          </a:bodyPr>
          <a:p>
            <a:pPr algn="ctr">
              <a:lnSpc>
                <a:spcPct val="120000"/>
              </a:lnSpc>
            </a:pPr>
            <a:r>
              <a:rPr lang="zh-CN" altLang="en-US" sz="2500" b="1" dirty="0">
                <a:solidFill>
                  <a:srgbClr val="C00000"/>
                </a:solidFill>
                <a:latin typeface="黑体" panose="02010609060101010101" charset="-122"/>
                <a:ea typeface="黑体" panose="02010609060101010101" charset="-122"/>
                <a:sym typeface="黑体" panose="02010609060101010101" charset="-122"/>
              </a:rPr>
              <a:t>十、推进公共服务提质发展，改善人民生活品质</a:t>
            </a:r>
            <a:endParaRPr lang="zh-CN" altLang="en-US" sz="2500" b="1" dirty="0">
              <a:solidFill>
                <a:srgbClr val="C00000"/>
              </a:solidFill>
              <a:latin typeface="黑体" panose="02010609060101010101" charset="-122"/>
              <a:ea typeface="黑体" panose="02010609060101010101" charset="-122"/>
              <a:sym typeface="黑体" panose="02010609060101010101" charset="-122"/>
            </a:endParaRPr>
          </a:p>
          <a:p>
            <a:pPr algn="just">
              <a:lnSpc>
                <a:spcPct val="150000"/>
              </a:lnSpc>
              <a:spcBef>
                <a:spcPts val="1000"/>
              </a:spcBef>
            </a:pPr>
            <a:endParaRPr lang="zh-CN" altLang="en-US" sz="2000" dirty="0">
              <a:solidFill>
                <a:srgbClr val="C00000"/>
              </a:solidFill>
              <a:latin typeface="微软雅黑" panose="020B0503020204020204" charset="-122"/>
              <a:ea typeface="微软雅黑" panose="020B0503020204020204" charset="-122"/>
              <a:sym typeface="微软雅黑" panose="020B0503020204020204" charset="-122"/>
            </a:endParaRPr>
          </a:p>
        </p:txBody>
      </p:sp>
      <p:pic>
        <p:nvPicPr>
          <p:cNvPr id="51204"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grpSp>
        <p:nvGrpSpPr>
          <p:cNvPr id="51205" name="组合 50181"/>
          <p:cNvGrpSpPr/>
          <p:nvPr/>
        </p:nvGrpSpPr>
        <p:grpSpPr>
          <a:xfrm>
            <a:off x="1722438" y="2128838"/>
            <a:ext cx="8402637" cy="4240212"/>
            <a:chOff x="0" y="0"/>
            <a:chExt cx="14135" cy="7344"/>
          </a:xfrm>
        </p:grpSpPr>
        <p:sp>
          <p:nvSpPr>
            <p:cNvPr id="51206" name="矩形: 圆角 122"/>
            <p:cNvSpPr/>
            <p:nvPr/>
          </p:nvSpPr>
          <p:spPr>
            <a:xfrm>
              <a:off x="0" y="0"/>
              <a:ext cx="14135" cy="7344"/>
            </a:xfrm>
            <a:prstGeom prst="roundRect">
              <a:avLst>
                <a:gd name="adj" fmla="val 3440"/>
              </a:avLst>
            </a:prstGeom>
            <a:solidFill>
              <a:schemeClr val="bg1"/>
            </a:solidFill>
            <a:ln w="28575" cap="flat" cmpd="sng">
              <a:solidFill>
                <a:srgbClr val="2D56B2"/>
              </a:solidFill>
              <a:prstDash val="solid"/>
              <a:round/>
              <a:headEnd type="none" w="med" len="med"/>
              <a:tailEnd type="none" w="med" len="med"/>
            </a:ln>
          </p:spPr>
          <p:txBody>
            <a:bodyPr anchor="ctr"/>
            <a:p>
              <a:pPr algn="ctr"/>
              <a:endParaRPr lang="zh-CN" altLang="en-US">
                <a:solidFill>
                  <a:srgbClr val="FFFFFF"/>
                </a:solidFill>
                <a:latin typeface="黑体" panose="02010609060101010101" charset="-122"/>
                <a:ea typeface="黑体" panose="02010609060101010101" charset="-122"/>
                <a:sym typeface="黑体" panose="02010609060101010101" charset="-122"/>
              </a:endParaRPr>
            </a:p>
          </p:txBody>
        </p:sp>
        <p:sp>
          <p:nvSpPr>
            <p:cNvPr id="51207" name="矩形: 圆角 123"/>
            <p:cNvSpPr/>
            <p:nvPr/>
          </p:nvSpPr>
          <p:spPr>
            <a:xfrm>
              <a:off x="162" y="199"/>
              <a:ext cx="13700" cy="6837"/>
            </a:xfrm>
            <a:prstGeom prst="roundRect">
              <a:avLst>
                <a:gd name="adj" fmla="val 1537"/>
              </a:avLst>
            </a:prstGeom>
            <a:noFill/>
            <a:ln w="28575" cap="flat" cmpd="sng">
              <a:solidFill>
                <a:srgbClr val="407BFF"/>
              </a:solidFill>
              <a:prstDash val="solid"/>
              <a:round/>
              <a:headEnd type="none" w="med" len="med"/>
              <a:tailEnd type="none" w="med" len="med"/>
            </a:ln>
          </p:spPr>
          <p:txBody>
            <a:bodyPr anchor="ctr"/>
            <a:p>
              <a:pPr algn="ctr"/>
              <a:endParaRPr lang="zh-CN" altLang="en-US">
                <a:solidFill>
                  <a:srgbClr val="FFFFFF"/>
                </a:solidFill>
                <a:latin typeface="黑体" panose="02010609060101010101" charset="-122"/>
                <a:ea typeface="黑体" panose="02010609060101010101" charset="-122"/>
                <a:sym typeface="黑体" panose="02010609060101010101" charset="-122"/>
              </a:endParaRPr>
            </a:p>
          </p:txBody>
        </p:sp>
      </p:grpSp>
      <p:sp>
        <p:nvSpPr>
          <p:cNvPr id="51208" name="文本框 124"/>
          <p:cNvSpPr/>
          <p:nvPr/>
        </p:nvSpPr>
        <p:spPr>
          <a:xfrm>
            <a:off x="1905000" y="2781300"/>
            <a:ext cx="7951788" cy="2736850"/>
          </a:xfrm>
          <a:prstGeom prst="rect">
            <a:avLst/>
          </a:prstGeom>
          <a:noFill/>
          <a:ln w="9525">
            <a:noFill/>
          </a:ln>
        </p:spPr>
        <p:txBody>
          <a:bodyPr wrap="square" anchor="ctr">
            <a:spAutoFit/>
          </a:bodyPr>
          <a:p>
            <a:r>
              <a:rPr lang="en-US" altLang="x-none" sz="2800" dirty="0">
                <a:latin typeface="黑体" panose="02010609060101010101" charset="-122"/>
                <a:ea typeface="黑体" panose="02010609060101010101" charset="-122"/>
                <a:sym typeface="黑体" panose="02010609060101010101" charset="-122"/>
              </a:rPr>
              <a:t>  </a:t>
            </a:r>
            <a:r>
              <a:rPr lang="en-US" altLang="x-none" sz="2400" dirty="0">
                <a:latin typeface="黑体" panose="02010609060101010101" charset="-122"/>
                <a:ea typeface="黑体" panose="02010609060101010101" charset="-122"/>
                <a:sym typeface="黑体" panose="02010609060101010101" charset="-122"/>
              </a:rPr>
              <a:t>  </a:t>
            </a:r>
            <a:r>
              <a:rPr lang="zh-CN" altLang="en-US" sz="2400" dirty="0">
                <a:latin typeface="黑体" panose="02010609060101010101" charset="-122"/>
                <a:ea typeface="黑体" panose="02010609060101010101" charset="-122"/>
                <a:sym typeface="黑体" panose="02010609060101010101" charset="-122"/>
              </a:rPr>
              <a:t>坚持把实现好、维护好、发展好最广大人民根本利益作为发展的出发点和落脚点，围绕民生重点领域，以均等化、优质化为导向，均衡布局教育科研、医疗卫生等公共服务基础设施，构建适应现代化需要的民生保障体系，提高公共服务水平，扎实推动共同富裕，不断增强人民群众获得感、幸福感、安全感，促进人的全面发展和社会全面进步。</a:t>
            </a:r>
            <a:endParaRPr lang="zh-CN" altLang="en-US" dirty="0">
              <a:ea typeface="Arial" panose="020B060402020202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3"/>
          <p:cNvPicPr>
            <a:picLocks noChangeAspect="1"/>
          </p:cNvPicPr>
          <p:nvPr/>
        </p:nvPicPr>
        <p:blipFill>
          <a:blip r:embed="rId1"/>
          <a:stretch>
            <a:fillRect/>
          </a:stretch>
        </p:blipFill>
        <p:spPr>
          <a:xfrm>
            <a:off x="550863" y="150813"/>
            <a:ext cx="752475" cy="722312"/>
          </a:xfrm>
          <a:prstGeom prst="rect">
            <a:avLst/>
          </a:prstGeom>
          <a:noFill/>
          <a:ln w="9525">
            <a:noFill/>
          </a:ln>
        </p:spPr>
      </p:pic>
      <p:sp>
        <p:nvSpPr>
          <p:cNvPr id="52226"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52227" name="图片 8"/>
          <p:cNvPicPr>
            <a:picLocks noChangeAspect="1"/>
          </p:cNvPicPr>
          <p:nvPr/>
        </p:nvPicPr>
        <p:blipFill>
          <a:blip r:embed="rId2"/>
          <a:srcRect l="76894" t="30833" r="1428" b="51872"/>
          <a:stretch>
            <a:fillRect/>
          </a:stretch>
        </p:blipFill>
        <p:spPr>
          <a:xfrm>
            <a:off x="9366250" y="674688"/>
            <a:ext cx="2644775" cy="1054100"/>
          </a:xfrm>
          <a:prstGeom prst="rect">
            <a:avLst/>
          </a:prstGeom>
          <a:noFill/>
          <a:ln w="9525">
            <a:noFill/>
          </a:ln>
        </p:spPr>
      </p:pic>
      <p:sp>
        <p:nvSpPr>
          <p:cNvPr id="52228" name="文本框 1"/>
          <p:cNvSpPr/>
          <p:nvPr/>
        </p:nvSpPr>
        <p:spPr>
          <a:xfrm>
            <a:off x="1347788" y="396875"/>
            <a:ext cx="9977437" cy="414338"/>
          </a:xfrm>
          <a:prstGeom prst="rect">
            <a:avLst/>
          </a:prstGeom>
          <a:noFill/>
          <a:ln w="9525">
            <a:noFill/>
          </a:ln>
        </p:spPr>
        <p:txBody>
          <a:bodyPr wrap="none" anchor="t">
            <a:spAutoFit/>
          </a:bodyPr>
          <a:p>
            <a:r>
              <a:rPr lang="zh-CN" altLang="en-US" sz="2100" b="1" dirty="0">
                <a:solidFill>
                  <a:srgbClr val="C00000"/>
                </a:solidFill>
                <a:latin typeface="黑体" panose="02010609060101010101" charset="-122"/>
                <a:ea typeface="黑体" panose="02010609060101010101" charset="-122"/>
                <a:sym typeface="黑体" panose="02010609060101010101" charset="-122"/>
              </a:rPr>
              <a:t>十一、完善共建共治共享的社会治理制度，提升社会治理能力现代化水平</a:t>
            </a:r>
            <a:endParaRPr lang="zh-CN" altLang="en-US" dirty="0">
              <a:ea typeface="Arial" panose="020B0604020202020204" pitchFamily="34" charset="0"/>
            </a:endParaRPr>
          </a:p>
        </p:txBody>
      </p:sp>
      <p:sp>
        <p:nvSpPr>
          <p:cNvPr id="52229" name="文本框 10"/>
          <p:cNvSpPr/>
          <p:nvPr/>
        </p:nvSpPr>
        <p:spPr>
          <a:xfrm>
            <a:off x="2392363" y="1835150"/>
            <a:ext cx="7289800" cy="3692525"/>
          </a:xfrm>
          <a:prstGeom prst="rect">
            <a:avLst/>
          </a:prstGeom>
          <a:noFill/>
          <a:ln w="28575" cap="flat" cmpd="sng">
            <a:solidFill>
              <a:srgbClr val="42719B"/>
            </a:solidFill>
            <a:prstDash val="solid"/>
            <a:miter/>
            <a:headEnd type="none" w="med" len="med"/>
            <a:tailEnd type="none" w="med" len="med"/>
          </a:ln>
        </p:spPr>
        <p:txBody>
          <a:bodyPr wrap="square" anchor="ctr">
            <a:spAutoFit/>
          </a:bodyPr>
          <a:p>
            <a:pPr>
              <a:lnSpc>
                <a:spcPct val="150000"/>
              </a:lnSpc>
            </a:pPr>
            <a:r>
              <a:rPr lang="en-US" altLang="x-none" sz="2400" dirty="0">
                <a:solidFill>
                  <a:srgbClr val="3F3F3F"/>
                </a:solidFill>
                <a:latin typeface="黑体" panose="02010609060101010101" charset="-122"/>
                <a:ea typeface="黑体" panose="02010609060101010101" charset="-122"/>
                <a:sym typeface="黑体" panose="02010609060101010101" charset="-122"/>
              </a:rPr>
              <a:t>    </a:t>
            </a:r>
            <a:r>
              <a:rPr lang="zh-CN" altLang="en-US" sz="2200" dirty="0">
                <a:latin typeface="黑体" panose="02010609060101010101" charset="-122"/>
                <a:ea typeface="黑体" panose="02010609060101010101" charset="-122"/>
                <a:sym typeface="黑体" panose="02010609060101010101" charset="-122"/>
              </a:rPr>
              <a:t>坚持运用法治思维和法治方式开展工作，持续深化平安揭阳、法治揭阳建设，加强和创新社会治理，构建党组织领导的共建共治共享城乡治理格局,加快推进社会治理体系和治理能力现代化，提高社会治理社会化、法治化、智能化、专业化水平，把揭阳建设成为全省最安全稳定、最公平公正、法治环境最好的地区之一，不断增强人民群众安全感。</a:t>
            </a:r>
            <a:endParaRPr lang="zh-CN" altLang="en-US" dirty="0">
              <a:ea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49" name="图片 6"/>
          <p:cNvPicPr>
            <a:picLocks noChangeAspect="1"/>
          </p:cNvPicPr>
          <p:nvPr/>
        </p:nvPicPr>
        <p:blipFill>
          <a:blip r:embed="rId1"/>
          <a:stretch>
            <a:fillRect/>
          </a:stretch>
        </p:blipFill>
        <p:spPr>
          <a:xfrm>
            <a:off x="-69850" y="-36512"/>
            <a:ext cx="12338050" cy="6937375"/>
          </a:xfrm>
          <a:prstGeom prst="rect">
            <a:avLst/>
          </a:prstGeom>
          <a:noFill/>
          <a:ln w="9525">
            <a:noFill/>
          </a:ln>
        </p:spPr>
      </p:pic>
      <p:pic>
        <p:nvPicPr>
          <p:cNvPr id="53250"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pic>
        <p:nvPicPr>
          <p:cNvPr id="53251" name="图片 8"/>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sp>
        <p:nvSpPr>
          <p:cNvPr id="53252" name="文本框 10"/>
          <p:cNvSpPr/>
          <p:nvPr/>
        </p:nvSpPr>
        <p:spPr>
          <a:xfrm>
            <a:off x="3792538" y="2906713"/>
            <a:ext cx="7289800" cy="450850"/>
          </a:xfrm>
          <a:prstGeom prst="rect">
            <a:avLst/>
          </a:prstGeom>
          <a:noFill/>
          <a:ln w="9525">
            <a:noFill/>
          </a:ln>
        </p:spPr>
        <p:txBody>
          <a:bodyPr wrap="square" anchor="ctr">
            <a:spAutoFit/>
          </a:bodyPr>
          <a:p>
            <a:pPr>
              <a:lnSpc>
                <a:spcPts val="2800"/>
              </a:lnSpc>
            </a:pPr>
            <a:r>
              <a:rPr lang="en-US" altLang="x-none" sz="2400" dirty="0">
                <a:solidFill>
                  <a:srgbClr val="3F3F3F"/>
                </a:solidFill>
                <a:latin typeface="黑体" panose="02010609060101010101" charset="-122"/>
                <a:ea typeface="黑体" panose="02010609060101010101" charset="-122"/>
                <a:sym typeface="黑体" panose="02010609060101010101" charset="-122"/>
              </a:rPr>
              <a:t>    </a:t>
            </a:r>
            <a:r>
              <a:rPr lang="zh-CN" altLang="en-US" sz="6000" b="1" dirty="0">
                <a:solidFill>
                  <a:srgbClr val="C00000"/>
                </a:solidFill>
                <a:latin typeface="黑体" panose="02010609060101010101" charset="-122"/>
                <a:ea typeface="黑体" panose="02010609060101010101" charset="-122"/>
                <a:sym typeface="黑体" panose="02010609060101010101" charset="-122"/>
              </a:rPr>
              <a:t>谢谢大家！</a:t>
            </a:r>
            <a:endParaRPr lang="zh-CN" altLang="en-US" dirty="0">
              <a:ea typeface="Arial" panose="020B0604020202020204" pitchFamily="34" charset="0"/>
            </a:endParaRPr>
          </a:p>
        </p:txBody>
      </p:sp>
      <p:sp>
        <p:nvSpPr>
          <p:cNvPr id="53253"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170"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grpSp>
        <p:nvGrpSpPr>
          <p:cNvPr id="7171" name="组合 6146"/>
          <p:cNvGrpSpPr/>
          <p:nvPr/>
        </p:nvGrpSpPr>
        <p:grpSpPr>
          <a:xfrm>
            <a:off x="647700" y="1714500"/>
            <a:ext cx="5372100" cy="3816350"/>
            <a:chOff x="0" y="0"/>
            <a:chExt cx="8460" cy="6008"/>
          </a:xfrm>
        </p:grpSpPr>
        <p:sp>
          <p:nvSpPr>
            <p:cNvPr id="7172" name="矩形 7"/>
            <p:cNvSpPr/>
            <p:nvPr/>
          </p:nvSpPr>
          <p:spPr>
            <a:xfrm>
              <a:off x="0" y="0"/>
              <a:ext cx="8461" cy="6008"/>
            </a:xfrm>
            <a:prstGeom prst="rect">
              <a:avLst/>
            </a:prstGeom>
            <a:solidFill>
              <a:srgbClr val="C00000"/>
            </a:solidFill>
            <a:ln w="9525">
              <a:noFill/>
            </a:ln>
          </p:spPr>
          <p:txBody>
            <a:bodyPr anchor="ctr"/>
            <a:p>
              <a:pPr algn="ctr"/>
              <a:endParaRPr lang="zh-CN" altLang="en-US">
                <a:solidFill>
                  <a:srgbClr val="FFFFFF"/>
                </a:solidFill>
                <a:latin typeface="黑体" panose="02010609060101010101" charset="-122"/>
                <a:ea typeface="黑体" panose="02010609060101010101" charset="-122"/>
                <a:sym typeface="黑体" panose="02010609060101010101" charset="-122"/>
              </a:endParaRPr>
            </a:p>
          </p:txBody>
        </p:sp>
        <p:pic>
          <p:nvPicPr>
            <p:cNvPr id="7173" name="图片 6"/>
            <p:cNvPicPr>
              <a:picLocks noChangeAspect="1"/>
            </p:cNvPicPr>
            <p:nvPr/>
          </p:nvPicPr>
          <p:blipFill>
            <a:blip r:embed="rId3"/>
            <a:stretch>
              <a:fillRect/>
            </a:stretch>
          </p:blipFill>
          <p:spPr>
            <a:xfrm>
              <a:off x="175" y="177"/>
              <a:ext cx="8130" cy="5655"/>
            </a:xfrm>
            <a:prstGeom prst="rect">
              <a:avLst/>
            </a:prstGeom>
            <a:noFill/>
            <a:ln w="57150" cap="flat" cmpd="sng">
              <a:solidFill>
                <a:schemeClr val="bg1"/>
              </a:solidFill>
              <a:prstDash val="solid"/>
              <a:miter/>
              <a:headEnd type="none" w="med" len="med"/>
              <a:tailEnd type="none" w="med" len="med"/>
            </a:ln>
          </p:spPr>
        </p:pic>
      </p:grpSp>
      <p:sp>
        <p:nvSpPr>
          <p:cNvPr id="7174"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sp>
        <p:nvSpPr>
          <p:cNvPr id="7175" name="文本框 55"/>
          <p:cNvSpPr/>
          <p:nvPr/>
        </p:nvSpPr>
        <p:spPr>
          <a:xfrm>
            <a:off x="6254750" y="2268538"/>
            <a:ext cx="5459413" cy="2860675"/>
          </a:xfrm>
          <a:prstGeom prst="rect">
            <a:avLst/>
          </a:prstGeom>
          <a:noFill/>
          <a:ln w="9525">
            <a:noFill/>
          </a:ln>
        </p:spPr>
        <p:txBody>
          <a:bodyPr wrap="square" anchor="t">
            <a:spAutoFit/>
          </a:bodyPr>
          <a:p>
            <a:pPr algn="just">
              <a:lnSpc>
                <a:spcPct val="150000"/>
              </a:lnSpc>
            </a:pPr>
            <a:r>
              <a:rPr lang="en-US" altLang="x-none" sz="2000" dirty="0">
                <a:solidFill>
                  <a:srgbClr val="D0020C"/>
                </a:solidFill>
                <a:latin typeface="微软雅黑" panose="020B0503020204020204" charset="-122"/>
                <a:ea typeface="微软雅黑" panose="020B0503020204020204" charset="-122"/>
                <a:sym typeface="微软雅黑" panose="020B0503020204020204" charset="-122"/>
              </a:rPr>
              <a:t>       </a:t>
            </a:r>
            <a:r>
              <a:rPr lang="zh-CN" altLang="en-US" sz="2000" dirty="0">
                <a:solidFill>
                  <a:srgbClr val="D0020C"/>
                </a:solidFill>
                <a:latin typeface="微软雅黑" panose="020B0503020204020204" charset="-122"/>
                <a:ea typeface="微软雅黑" panose="020B0503020204020204" charset="-122"/>
                <a:sym typeface="微软雅黑" panose="020B0503020204020204" charset="-122"/>
              </a:rPr>
              <a:t>中国共产党第十九届中央委员会第五次全体会议，于2020年10月26日至29日在北京举行。全会听取和讨论了习近平受中央政治局委托作的工作报告，审议通过了《中共中央关于制定国民经济和社会发展第十四个五年规划和二〇三五年远景目标的建议》。</a:t>
            </a:r>
            <a:endParaRPr lang="zh-CN" altLang="en-US" dirty="0">
              <a:ea typeface="Arial" panose="020B0604020202020204" pitchFamily="34" charset="0"/>
            </a:endParaRPr>
          </a:p>
        </p:txBody>
      </p:sp>
      <p:pic>
        <p:nvPicPr>
          <p:cNvPr id="7176" name="图片 1"/>
          <p:cNvPicPr>
            <a:picLocks noChangeAspect="1"/>
          </p:cNvPicPr>
          <p:nvPr/>
        </p:nvPicPr>
        <p:blipFill>
          <a:blip r:embed="rId4"/>
          <a:srcRect l="76894" t="30833" r="1428" b="51872"/>
          <a:stretch>
            <a:fillRect/>
          </a:stretch>
        </p:blipFill>
        <p:spPr>
          <a:xfrm>
            <a:off x="9366250" y="674688"/>
            <a:ext cx="2644775" cy="1054100"/>
          </a:xfrm>
          <a:prstGeom prst="rect">
            <a:avLst/>
          </a:prstGeom>
          <a:noFill/>
          <a:ln w="9525">
            <a:noFill/>
          </a:ln>
        </p:spPr>
      </p:pic>
      <p:sp>
        <p:nvSpPr>
          <p:cNvPr id="7177" name="灯片编号占位符 1"/>
          <p:cNvSpPr/>
          <p:nvPr>
            <p:ph type="sldNum" sz="quarter" idx="12"/>
          </p:nvPr>
        </p:nvSpPr>
        <p:spPr/>
        <p:txBody>
          <a:bodyPr anchor="ctr"/>
          <a:p>
            <a:pPr indent="0" algn="r"/>
            <a:fld id="{9A0DB2DC-4C9A-4742-B13C-FB6460FD3503}" type="slidenum">
              <a:rPr lang="zh-CN" altLang="en-US" dirty="0">
                <a:solidFill>
                  <a:srgbClr val="898989"/>
                </a:solidFill>
                <a:ea typeface="Arial" panose="020B0604020202020204" pitchFamily="34" charset="0"/>
              </a:rPr>
            </a:fld>
            <a:endParaRPr lang="zh-CN" altLang="en-US" dirty="0">
              <a:solidFill>
                <a:srgbClr val="898989"/>
              </a:solidFill>
              <a:ea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8194"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8195"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grpSp>
        <p:nvGrpSpPr>
          <p:cNvPr id="8196" name="组合 7178"/>
          <p:cNvGrpSpPr/>
          <p:nvPr/>
        </p:nvGrpSpPr>
        <p:grpSpPr>
          <a:xfrm>
            <a:off x="244475" y="1792288"/>
            <a:ext cx="11657013" cy="1193800"/>
            <a:chOff x="0" y="0"/>
            <a:chExt cx="16403" cy="1881"/>
          </a:xfrm>
        </p:grpSpPr>
        <p:sp>
          <p:nvSpPr>
            <p:cNvPr id="8197" name="矩形: 圆角 12"/>
            <p:cNvSpPr/>
            <p:nvPr/>
          </p:nvSpPr>
          <p:spPr>
            <a:xfrm>
              <a:off x="939" y="0"/>
              <a:ext cx="14471" cy="1774"/>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lnSpc>
                  <a:spcPct val="120000"/>
                </a:lnSpc>
              </a:pP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成就一：</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全面深化改革取得重大突破，全面依法治国取得重大进展，全面从严治党取得重大成果，国家治理体系和治理能力现代化加快推进，中国共产党领导和我国社会主义制度优势进一步彰显。</a:t>
              </a:r>
              <a:endParaRPr lang="zh-CN" altLang="en-US" dirty="0">
                <a:ea typeface="Arial" panose="020B0604020202020204" pitchFamily="34" charset="0"/>
              </a:endParaRPr>
            </a:p>
          </p:txBody>
        </p:sp>
        <p:pic>
          <p:nvPicPr>
            <p:cNvPr id="8198" name="图片 15"/>
            <p:cNvPicPr>
              <a:picLocks noChangeAspect="1"/>
            </p:cNvPicPr>
            <p:nvPr/>
          </p:nvPicPr>
          <p:blipFill>
            <a:blip r:embed="rId3"/>
            <a:stretch>
              <a:fillRect/>
            </a:stretch>
          </p:blipFill>
          <p:spPr>
            <a:xfrm rot="-858851">
              <a:off x="0" y="469"/>
              <a:ext cx="651" cy="1412"/>
            </a:xfrm>
            <a:prstGeom prst="rect">
              <a:avLst/>
            </a:prstGeom>
            <a:noFill/>
            <a:ln w="9525">
              <a:noFill/>
            </a:ln>
          </p:spPr>
        </p:pic>
        <p:pic>
          <p:nvPicPr>
            <p:cNvPr id="8199" name="图片 16"/>
            <p:cNvPicPr>
              <a:picLocks noChangeAspect="1"/>
            </p:cNvPicPr>
            <p:nvPr/>
          </p:nvPicPr>
          <p:blipFill>
            <a:blip r:embed="rId3"/>
            <a:stretch>
              <a:fillRect/>
            </a:stretch>
          </p:blipFill>
          <p:spPr>
            <a:xfrm rot="1121147" flipH="1">
              <a:off x="15699" y="517"/>
              <a:ext cx="704" cy="1335"/>
            </a:xfrm>
            <a:prstGeom prst="rect">
              <a:avLst/>
            </a:prstGeom>
            <a:noFill/>
            <a:ln w="9525">
              <a:noFill/>
            </a:ln>
          </p:spPr>
        </p:pic>
      </p:grpSp>
      <p:grpSp>
        <p:nvGrpSpPr>
          <p:cNvPr id="8200" name="组合 7182"/>
          <p:cNvGrpSpPr/>
          <p:nvPr/>
        </p:nvGrpSpPr>
        <p:grpSpPr>
          <a:xfrm>
            <a:off x="1373188" y="3224213"/>
            <a:ext cx="9539287" cy="754062"/>
            <a:chOff x="0" y="0"/>
            <a:chExt cx="15023" cy="1440"/>
          </a:xfrm>
        </p:grpSpPr>
        <p:sp>
          <p:nvSpPr>
            <p:cNvPr id="8201" name="矩形: 圆角 12"/>
            <p:cNvSpPr/>
            <p:nvPr/>
          </p:nvSpPr>
          <p:spPr>
            <a:xfrm>
              <a:off x="894" y="0"/>
              <a:ext cx="13065" cy="1217"/>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成就二：</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经济实力、科技实力、综合国力跃上新的大台阶</a:t>
              </a:r>
              <a:endParaRPr lang="zh-CN" altLang="en-US" dirty="0">
                <a:ea typeface="Arial" panose="020B0604020202020204" pitchFamily="34" charset="0"/>
              </a:endParaRPr>
            </a:p>
          </p:txBody>
        </p:sp>
        <p:pic>
          <p:nvPicPr>
            <p:cNvPr id="8202" name="图片 18"/>
            <p:cNvPicPr>
              <a:picLocks noChangeAspect="1"/>
            </p:cNvPicPr>
            <p:nvPr/>
          </p:nvPicPr>
          <p:blipFill>
            <a:blip r:embed="rId3"/>
            <a:stretch>
              <a:fillRect/>
            </a:stretch>
          </p:blipFill>
          <p:spPr>
            <a:xfrm rot="-858851">
              <a:off x="0" y="28"/>
              <a:ext cx="651" cy="1412"/>
            </a:xfrm>
            <a:prstGeom prst="rect">
              <a:avLst/>
            </a:prstGeom>
            <a:noFill/>
            <a:ln w="9525">
              <a:noFill/>
            </a:ln>
          </p:spPr>
        </p:pic>
        <p:pic>
          <p:nvPicPr>
            <p:cNvPr id="8203" name="图片 19"/>
            <p:cNvPicPr>
              <a:picLocks noChangeAspect="1"/>
            </p:cNvPicPr>
            <p:nvPr/>
          </p:nvPicPr>
          <p:blipFill>
            <a:blip r:embed="rId3"/>
            <a:stretch>
              <a:fillRect/>
            </a:stretch>
          </p:blipFill>
          <p:spPr>
            <a:xfrm rot="1121147" flipH="1">
              <a:off x="14319" y="76"/>
              <a:ext cx="704" cy="1335"/>
            </a:xfrm>
            <a:prstGeom prst="rect">
              <a:avLst/>
            </a:prstGeom>
            <a:noFill/>
            <a:ln w="9525">
              <a:noFill/>
            </a:ln>
          </p:spPr>
        </p:pic>
      </p:grpSp>
      <p:grpSp>
        <p:nvGrpSpPr>
          <p:cNvPr id="8204" name="组合 7186"/>
          <p:cNvGrpSpPr/>
          <p:nvPr/>
        </p:nvGrpSpPr>
        <p:grpSpPr>
          <a:xfrm>
            <a:off x="1857375" y="3971925"/>
            <a:ext cx="8567738" cy="896938"/>
            <a:chOff x="0" y="0"/>
            <a:chExt cx="13493" cy="1412"/>
          </a:xfrm>
        </p:grpSpPr>
        <p:sp>
          <p:nvSpPr>
            <p:cNvPr id="8205" name="矩形: 圆角 12"/>
            <p:cNvSpPr/>
            <p:nvPr/>
          </p:nvSpPr>
          <p:spPr>
            <a:xfrm>
              <a:off x="984" y="317"/>
              <a:ext cx="11445" cy="940"/>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成就三：</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脱贫攻坚成果举世瞩目</a:t>
              </a:r>
              <a:endParaRPr lang="zh-CN" altLang="en-US" dirty="0">
                <a:ea typeface="Arial" panose="020B0604020202020204" pitchFamily="34" charset="0"/>
              </a:endParaRPr>
            </a:p>
          </p:txBody>
        </p:sp>
        <p:pic>
          <p:nvPicPr>
            <p:cNvPr id="8206" name="图片 21"/>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8207" name="图片 22"/>
            <p:cNvPicPr>
              <a:picLocks noChangeAspect="1"/>
            </p:cNvPicPr>
            <p:nvPr/>
          </p:nvPicPr>
          <p:blipFill>
            <a:blip r:embed="rId3"/>
            <a:stretch>
              <a:fillRect/>
            </a:stretch>
          </p:blipFill>
          <p:spPr>
            <a:xfrm rot="1121147" flipH="1">
              <a:off x="12789" y="48"/>
              <a:ext cx="704" cy="1335"/>
            </a:xfrm>
            <a:prstGeom prst="rect">
              <a:avLst/>
            </a:prstGeom>
            <a:noFill/>
            <a:ln w="9525">
              <a:noFill/>
            </a:ln>
          </p:spPr>
        </p:pic>
      </p:grpSp>
      <p:pic>
        <p:nvPicPr>
          <p:cNvPr id="8208" name="图片 23"/>
          <p:cNvPicPr>
            <a:picLocks noChangeAspect="1"/>
          </p:cNvPicPr>
          <p:nvPr/>
        </p:nvPicPr>
        <p:blipFill>
          <a:blip r:embed="rId4"/>
          <a:srcRect l="76894" t="30833" r="1428" b="51872"/>
          <a:stretch>
            <a:fillRect/>
          </a:stretch>
        </p:blipFill>
        <p:spPr>
          <a:xfrm>
            <a:off x="9366250" y="674688"/>
            <a:ext cx="2644775" cy="1054100"/>
          </a:xfrm>
          <a:prstGeom prst="rect">
            <a:avLst/>
          </a:prstGeom>
          <a:noFill/>
          <a:ln w="9525">
            <a:noFill/>
          </a:ln>
        </p:spPr>
      </p:pic>
      <p:sp>
        <p:nvSpPr>
          <p:cNvPr id="8209" name="矩形: 圆角 12"/>
          <p:cNvSpPr/>
          <p:nvPr/>
        </p:nvSpPr>
        <p:spPr>
          <a:xfrm>
            <a:off x="2913063" y="5073650"/>
            <a:ext cx="5967412" cy="615950"/>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成就四：</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粮食年产量连续五年稳定在一万三千亿斤以上。</a:t>
            </a:r>
            <a:endParaRPr lang="en-US" altLang="x-none" dirty="0">
              <a:ea typeface="Arial" panose="020B0604020202020204" pitchFamily="34" charset="0"/>
            </a:endParaRPr>
          </a:p>
        </p:txBody>
      </p:sp>
      <p:pic>
        <p:nvPicPr>
          <p:cNvPr id="8210" name="图片 40"/>
          <p:cNvPicPr>
            <a:picLocks noChangeAspect="1"/>
          </p:cNvPicPr>
          <p:nvPr/>
        </p:nvPicPr>
        <p:blipFill>
          <a:blip r:embed="rId3"/>
          <a:stretch>
            <a:fillRect/>
          </a:stretch>
        </p:blipFill>
        <p:spPr>
          <a:xfrm rot="-858851">
            <a:off x="2308225" y="4922838"/>
            <a:ext cx="412750" cy="896937"/>
          </a:xfrm>
          <a:prstGeom prst="rect">
            <a:avLst/>
          </a:prstGeom>
          <a:noFill/>
          <a:ln w="9525">
            <a:noFill/>
          </a:ln>
        </p:spPr>
      </p:pic>
      <p:pic>
        <p:nvPicPr>
          <p:cNvPr id="8211" name="图片 41"/>
          <p:cNvPicPr>
            <a:picLocks noChangeAspect="1"/>
          </p:cNvPicPr>
          <p:nvPr/>
        </p:nvPicPr>
        <p:blipFill>
          <a:blip r:embed="rId3"/>
          <a:stretch>
            <a:fillRect/>
          </a:stretch>
        </p:blipFill>
        <p:spPr>
          <a:xfrm rot="1121147" flipH="1">
            <a:off x="9150350" y="4922838"/>
            <a:ext cx="447675" cy="847725"/>
          </a:xfrm>
          <a:prstGeom prst="rect">
            <a:avLst/>
          </a:prstGeom>
          <a:noFill/>
          <a:ln w="9525">
            <a:noFill/>
          </a:ln>
        </p:spPr>
      </p:pic>
      <p:grpSp>
        <p:nvGrpSpPr>
          <p:cNvPr id="8212" name="组合 7194"/>
          <p:cNvGrpSpPr/>
          <p:nvPr/>
        </p:nvGrpSpPr>
        <p:grpSpPr>
          <a:xfrm>
            <a:off x="2667000" y="5822950"/>
            <a:ext cx="6624638" cy="896938"/>
            <a:chOff x="0" y="0"/>
            <a:chExt cx="9139" cy="1412"/>
          </a:xfrm>
        </p:grpSpPr>
        <p:sp>
          <p:nvSpPr>
            <p:cNvPr id="8213" name="矩形: 圆角 12"/>
            <p:cNvSpPr/>
            <p:nvPr/>
          </p:nvSpPr>
          <p:spPr>
            <a:xfrm>
              <a:off x="949" y="239"/>
              <a:ext cx="7273" cy="972"/>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成就五：</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污染防治力度加大，生态环境明显改善。</a:t>
              </a:r>
              <a:endParaRPr lang="zh-CN" altLang="en-US" dirty="0">
                <a:ea typeface="Arial" panose="020B0604020202020204" pitchFamily="34" charset="0"/>
              </a:endParaRPr>
            </a:p>
          </p:txBody>
        </p:sp>
        <p:pic>
          <p:nvPicPr>
            <p:cNvPr id="8214" name="图片 18"/>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8215" name="图片 19"/>
            <p:cNvPicPr>
              <a:picLocks noChangeAspect="1"/>
            </p:cNvPicPr>
            <p:nvPr/>
          </p:nvPicPr>
          <p:blipFill>
            <a:blip r:embed="rId3"/>
            <a:stretch>
              <a:fillRect/>
            </a:stretch>
          </p:blipFill>
          <p:spPr>
            <a:xfrm rot="1121147" flipH="1">
              <a:off x="8435" y="58"/>
              <a:ext cx="704" cy="1335"/>
            </a:xfrm>
            <a:prstGeom prst="rect">
              <a:avLst/>
            </a:prstGeom>
            <a:noFill/>
            <a:ln w="9525">
              <a:noFill/>
            </a:ln>
          </p:spPr>
        </p:pic>
      </p:grpSp>
      <p:sp>
        <p:nvSpPr>
          <p:cNvPr id="4" name="Freeform: Shape 13"/>
          <p:cNvSpPr/>
          <p:nvPr/>
        </p:nvSpPr>
        <p:spPr>
          <a:xfrm>
            <a:off x="2489200" y="358775"/>
            <a:ext cx="1798638" cy="485775"/>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12700" cap="flat" cmpd="sng" algn="ctr">
            <a:noFill/>
            <a:prstDash val="solid"/>
            <a:miter lim="800000"/>
          </a:ln>
          <a:effectLst/>
        </p:spPr>
        <p:txBody>
          <a:bodyPr anchor="ctr"/>
          <a:p>
            <a:pPr algn="ctr" fontAlgn="base">
              <a:defRPr/>
            </a:pPr>
            <a:endParaRPr sz="1350" strike="noStrike" kern="0" noProof="1">
              <a:solidFill>
                <a:srgbClr val="FFFFFF"/>
              </a:solidFill>
              <a:latin typeface="微软雅黑" panose="020B0503020204020204" charset="-122"/>
              <a:ea typeface="微软雅黑" panose="020B0503020204020204" charset="-122"/>
            </a:endParaRPr>
          </a:p>
        </p:txBody>
      </p:sp>
      <p:sp>
        <p:nvSpPr>
          <p:cNvPr id="8217" name="TextBox 37"/>
          <p:cNvSpPr txBox="1"/>
          <p:nvPr/>
        </p:nvSpPr>
        <p:spPr>
          <a:xfrm>
            <a:off x="2536825" y="373063"/>
            <a:ext cx="1435100" cy="457200"/>
          </a:xfrm>
          <a:prstGeom prst="rect">
            <a:avLst/>
          </a:prstGeom>
          <a:noFill/>
          <a:ln w="9525">
            <a:noFill/>
          </a:ln>
        </p:spPr>
        <p:txBody>
          <a:bodyPr wrap="none" anchor="t"/>
          <a:p>
            <a:pPr defTabSz="914400">
              <a:buClr>
                <a:srgbClr val="262626"/>
              </a:buClr>
              <a:buSzPct val="105000"/>
            </a:pPr>
            <a:r>
              <a:rPr lang="en-US" altLang="zh-CN" sz="2400" b="1" dirty="0">
                <a:solidFill>
                  <a:srgbClr val="FFFFFF"/>
                </a:solidFill>
                <a:latin typeface="微软雅黑" panose="020B0503020204020204" charset="-122"/>
                <a:ea typeface="微软雅黑" panose="020B0503020204020204" charset="-122"/>
              </a:rPr>
              <a:t>10</a:t>
            </a:r>
            <a:r>
              <a:rPr lang="zh-CN" altLang="en-US" sz="2400" b="1" dirty="0">
                <a:solidFill>
                  <a:srgbClr val="FFFFFF"/>
                </a:solidFill>
                <a:latin typeface="微软雅黑" panose="020B0503020204020204" charset="-122"/>
                <a:ea typeface="微软雅黑" panose="020B0503020204020204" charset="-122"/>
              </a:rPr>
              <a:t>方面成就</a:t>
            </a:r>
            <a:endParaRPr lang="zh-CN" altLang="en-US" sz="2400" b="1" dirty="0">
              <a:solidFill>
                <a:srgbClr val="FFFFFF"/>
              </a:solidFill>
              <a:latin typeface="微软雅黑" panose="020B0503020204020204" charset="-122"/>
              <a:ea typeface="微软雅黑" panose="020B0503020204020204" charset="-122"/>
            </a:endParaRPr>
          </a:p>
        </p:txBody>
      </p:sp>
      <p:sp>
        <p:nvSpPr>
          <p:cNvPr id="8218" name="对角圆角矩形 6"/>
          <p:cNvSpPr/>
          <p:nvPr/>
        </p:nvSpPr>
        <p:spPr>
          <a:xfrm>
            <a:off x="1371600" y="381000"/>
            <a:ext cx="852488" cy="458788"/>
          </a:xfrm>
          <a:custGeom>
            <a:avLst/>
            <a:gdLst/>
            <a:ahLst/>
            <a:cxnLst>
              <a:cxn ang="0">
                <a:pos x="852170" y="229870"/>
              </a:cxn>
              <a:cxn ang="5400000">
                <a:pos x="426085" y="459740"/>
              </a:cxn>
              <a:cxn ang="10800000">
                <a:pos x="0" y="229870"/>
              </a:cxn>
              <a:cxn ang="16200000">
                <a:pos x="426085" y="0"/>
              </a:cxn>
            </a:cxnLst>
            <a:pathLst>
              <a:path w="852170" h="459740">
                <a:moveTo>
                  <a:pt x="229870" y="0"/>
                </a:moveTo>
                <a:lnTo>
                  <a:pt x="816190" y="0"/>
                </a:lnTo>
                <a:cubicBezTo>
                  <a:pt x="836061" y="0"/>
                  <a:pt x="852169" y="16108"/>
                  <a:pt x="852169" y="35979"/>
                </a:cubicBezTo>
                <a:lnTo>
                  <a:pt x="852170" y="229870"/>
                </a:lnTo>
                <a:cubicBezTo>
                  <a:pt x="852170" y="356824"/>
                  <a:pt x="749254" y="459740"/>
                  <a:pt x="622300" y="459740"/>
                </a:cubicBezTo>
                <a:lnTo>
                  <a:pt x="35979" y="459740"/>
                </a:lnTo>
                <a:cubicBezTo>
                  <a:pt x="16108" y="459740"/>
                  <a:pt x="0" y="443632"/>
                  <a:pt x="0" y="423761"/>
                </a:cubicBezTo>
                <a:lnTo>
                  <a:pt x="0" y="229870"/>
                </a:lnTo>
                <a:cubicBezTo>
                  <a:pt x="0" y="102916"/>
                  <a:pt x="102916" y="0"/>
                  <a:pt x="229870" y="0"/>
                </a:cubicBezTo>
                <a:close/>
              </a:path>
            </a:pathLst>
          </a:custGeom>
          <a:solidFill>
            <a:srgbClr val="C00000"/>
          </a:solidFill>
          <a:ln w="12700">
            <a:noFill/>
          </a:ln>
        </p:spPr>
        <p:txBody>
          <a:bodyPr/>
          <a:p>
            <a:endParaRPr lang="zh-CN" altLang="en-US"/>
          </a:p>
        </p:txBody>
      </p:sp>
      <p:sp>
        <p:nvSpPr>
          <p:cNvPr id="8219" name="矩形 7"/>
          <p:cNvSpPr/>
          <p:nvPr/>
        </p:nvSpPr>
        <p:spPr>
          <a:xfrm>
            <a:off x="1574800" y="381000"/>
            <a:ext cx="522288" cy="46037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rPr>
              <a:t>一</a:t>
            </a:r>
            <a:endParaRPr lang="zh-CN" altLang="en-US" sz="2400" dirty="0">
              <a:solidFill>
                <a:srgbClr val="FFFFFF"/>
              </a:solidFill>
              <a:latin typeface="微软雅黑" panose="020B0503020204020204" charset="-122"/>
              <a:ea typeface="微软雅黑" panose="020B0503020204020204" charset="-122"/>
            </a:endParaRPr>
          </a:p>
        </p:txBody>
      </p:sp>
      <p:sp>
        <p:nvSpPr>
          <p:cNvPr id="8220" name="TextBox 30"/>
          <p:cNvSpPr txBox="1"/>
          <p:nvPr/>
        </p:nvSpPr>
        <p:spPr>
          <a:xfrm>
            <a:off x="4456113" y="369888"/>
            <a:ext cx="5013325" cy="460375"/>
          </a:xfrm>
          <a:prstGeom prst="rect">
            <a:avLst/>
          </a:prstGeom>
          <a:noFill/>
          <a:ln w="9525">
            <a:noFill/>
          </a:ln>
        </p:spPr>
        <p:txBody>
          <a:bodyPr wrap="square" anchor="t">
            <a:spAutoFit/>
          </a:bodyPr>
          <a:p>
            <a:pPr>
              <a:lnSpc>
                <a:spcPct val="120000"/>
              </a:lnSpc>
              <a:buFont typeface="Arial" panose="020B0604020202020204" pitchFamily="34" charset="0"/>
              <a:buNone/>
            </a:pPr>
            <a:r>
              <a:rPr lang="en-US" altLang="zh-CN" sz="2000" b="1" dirty="0">
                <a:solidFill>
                  <a:srgbClr val="C00000"/>
                </a:solidFill>
                <a:latin typeface="方正正粗黑简体" charset="-122"/>
                <a:ea typeface="方正正粗黑简体" charset="-122"/>
                <a:sym typeface="zihun58hao-chuangzhonghei" pitchFamily="2" charset="-122"/>
              </a:rPr>
              <a:t>决胜全面建成小康社会取得决定性成就</a:t>
            </a:r>
            <a:endParaRPr lang="en-US" altLang="zh-CN" sz="2000" b="1" dirty="0">
              <a:solidFill>
                <a:srgbClr val="C00000"/>
              </a:solidFill>
              <a:latin typeface="方正正粗黑简体" charset="-122"/>
              <a:ea typeface="方正正粗黑简体" charset="-122"/>
              <a:sym typeface="zihun58hao-chuangzhonghei" pitchFamily="2"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9218"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9219"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grpSp>
        <p:nvGrpSpPr>
          <p:cNvPr id="9220" name="组合 8195"/>
          <p:cNvGrpSpPr/>
          <p:nvPr/>
        </p:nvGrpSpPr>
        <p:grpSpPr>
          <a:xfrm>
            <a:off x="2233613" y="1196975"/>
            <a:ext cx="7502525" cy="896938"/>
            <a:chOff x="0" y="0"/>
            <a:chExt cx="10634" cy="1412"/>
          </a:xfrm>
        </p:grpSpPr>
        <p:sp>
          <p:nvSpPr>
            <p:cNvPr id="9221" name="矩形: 圆角 12"/>
            <p:cNvSpPr/>
            <p:nvPr/>
          </p:nvSpPr>
          <p:spPr>
            <a:xfrm>
              <a:off x="816" y="200"/>
              <a:ext cx="8920" cy="972"/>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成就六：</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对外开放持续扩大，共建“一带一路”成果丰硕。</a:t>
              </a:r>
              <a:endParaRPr lang="zh-CN" altLang="en-US" dirty="0">
                <a:ea typeface="Arial" panose="020B0604020202020204" pitchFamily="34" charset="0"/>
              </a:endParaRPr>
            </a:p>
          </p:txBody>
        </p:sp>
        <p:pic>
          <p:nvPicPr>
            <p:cNvPr id="9222" name="图片 21"/>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9223" name="图片 22"/>
            <p:cNvPicPr>
              <a:picLocks noChangeAspect="1"/>
            </p:cNvPicPr>
            <p:nvPr/>
          </p:nvPicPr>
          <p:blipFill>
            <a:blip r:embed="rId3"/>
            <a:stretch>
              <a:fillRect/>
            </a:stretch>
          </p:blipFill>
          <p:spPr>
            <a:xfrm rot="1121147" flipH="1">
              <a:off x="9930" y="19"/>
              <a:ext cx="704" cy="1335"/>
            </a:xfrm>
            <a:prstGeom prst="rect">
              <a:avLst/>
            </a:prstGeom>
            <a:noFill/>
            <a:ln w="9525">
              <a:noFill/>
            </a:ln>
          </p:spPr>
        </p:pic>
      </p:grpSp>
      <p:pic>
        <p:nvPicPr>
          <p:cNvPr id="9224" name="图片 31"/>
          <p:cNvPicPr>
            <a:picLocks noChangeAspect="1"/>
          </p:cNvPicPr>
          <p:nvPr/>
        </p:nvPicPr>
        <p:blipFill>
          <a:blip r:embed="rId4"/>
          <a:srcRect l="76894" t="30833" r="1428" b="51872"/>
          <a:stretch>
            <a:fillRect/>
          </a:stretch>
        </p:blipFill>
        <p:spPr>
          <a:xfrm>
            <a:off x="9366250" y="674688"/>
            <a:ext cx="2644775" cy="1054100"/>
          </a:xfrm>
          <a:prstGeom prst="rect">
            <a:avLst/>
          </a:prstGeom>
          <a:noFill/>
          <a:ln w="9525">
            <a:noFill/>
          </a:ln>
        </p:spPr>
      </p:pic>
      <p:grpSp>
        <p:nvGrpSpPr>
          <p:cNvPr id="9225" name="组合 8200"/>
          <p:cNvGrpSpPr/>
          <p:nvPr/>
        </p:nvGrpSpPr>
        <p:grpSpPr>
          <a:xfrm>
            <a:off x="2889250" y="3375025"/>
            <a:ext cx="6542088" cy="896938"/>
            <a:chOff x="0" y="0"/>
            <a:chExt cx="7534" cy="1412"/>
          </a:xfrm>
        </p:grpSpPr>
        <p:sp>
          <p:nvSpPr>
            <p:cNvPr id="9226" name="矩形: 圆角 12"/>
            <p:cNvSpPr/>
            <p:nvPr/>
          </p:nvSpPr>
          <p:spPr>
            <a:xfrm>
              <a:off x="852" y="239"/>
              <a:ext cx="5818" cy="972"/>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成就八：</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文化事业和文化产业繁荣发展。</a:t>
              </a:r>
              <a:endParaRPr lang="zh-CN" altLang="en-US" dirty="0">
                <a:ea typeface="Arial" panose="020B0604020202020204" pitchFamily="34" charset="0"/>
              </a:endParaRPr>
            </a:p>
          </p:txBody>
        </p:sp>
        <p:pic>
          <p:nvPicPr>
            <p:cNvPr id="9227" name="图片 4"/>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9228" name="图片 5"/>
            <p:cNvPicPr>
              <a:picLocks noChangeAspect="1"/>
            </p:cNvPicPr>
            <p:nvPr/>
          </p:nvPicPr>
          <p:blipFill>
            <a:blip r:embed="rId3"/>
            <a:stretch>
              <a:fillRect/>
            </a:stretch>
          </p:blipFill>
          <p:spPr>
            <a:xfrm rot="1121147" flipH="1">
              <a:off x="6830" y="58"/>
              <a:ext cx="704" cy="1335"/>
            </a:xfrm>
            <a:prstGeom prst="rect">
              <a:avLst/>
            </a:prstGeom>
            <a:noFill/>
            <a:ln w="9525">
              <a:noFill/>
            </a:ln>
          </p:spPr>
        </p:pic>
      </p:grpSp>
      <p:grpSp>
        <p:nvGrpSpPr>
          <p:cNvPr id="9229" name="组合 8204"/>
          <p:cNvGrpSpPr/>
          <p:nvPr/>
        </p:nvGrpSpPr>
        <p:grpSpPr>
          <a:xfrm>
            <a:off x="1531938" y="4508500"/>
            <a:ext cx="9058275" cy="896938"/>
            <a:chOff x="0" y="0"/>
            <a:chExt cx="12224" cy="1412"/>
          </a:xfrm>
        </p:grpSpPr>
        <p:sp>
          <p:nvSpPr>
            <p:cNvPr id="9230" name="矩形: 圆角 12"/>
            <p:cNvSpPr/>
            <p:nvPr/>
          </p:nvSpPr>
          <p:spPr>
            <a:xfrm>
              <a:off x="936" y="146"/>
              <a:ext cx="10209" cy="990"/>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成就九：</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国防和军队建设水平大幅提升，军队组织形态实现重大变革。</a:t>
              </a:r>
              <a:endParaRPr lang="zh-CN" altLang="en-US" dirty="0">
                <a:ea typeface="Arial" panose="020B0604020202020204" pitchFamily="34" charset="0"/>
              </a:endParaRPr>
            </a:p>
          </p:txBody>
        </p:sp>
        <p:pic>
          <p:nvPicPr>
            <p:cNvPr id="9231" name="图片 11"/>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9232" name="图片 13"/>
            <p:cNvPicPr>
              <a:picLocks noChangeAspect="1"/>
            </p:cNvPicPr>
            <p:nvPr/>
          </p:nvPicPr>
          <p:blipFill>
            <a:blip r:embed="rId3"/>
            <a:stretch>
              <a:fillRect/>
            </a:stretch>
          </p:blipFill>
          <p:spPr>
            <a:xfrm rot="1121147" flipH="1">
              <a:off x="11520" y="19"/>
              <a:ext cx="704" cy="1335"/>
            </a:xfrm>
            <a:prstGeom prst="rect">
              <a:avLst/>
            </a:prstGeom>
            <a:noFill/>
            <a:ln w="9525">
              <a:noFill/>
            </a:ln>
          </p:spPr>
        </p:pic>
      </p:grpSp>
      <p:grpSp>
        <p:nvGrpSpPr>
          <p:cNvPr id="9233" name="组合 8208"/>
          <p:cNvGrpSpPr/>
          <p:nvPr/>
        </p:nvGrpSpPr>
        <p:grpSpPr>
          <a:xfrm>
            <a:off x="868363" y="2403475"/>
            <a:ext cx="10415587" cy="688975"/>
            <a:chOff x="0" y="0"/>
            <a:chExt cx="16403" cy="1937"/>
          </a:xfrm>
        </p:grpSpPr>
        <p:sp>
          <p:nvSpPr>
            <p:cNvPr id="9234" name="矩形: 圆角 12"/>
            <p:cNvSpPr/>
            <p:nvPr/>
          </p:nvSpPr>
          <p:spPr>
            <a:xfrm>
              <a:off x="973" y="0"/>
              <a:ext cx="14471" cy="1830"/>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lnSpc>
                  <a:spcPct val="120000"/>
                </a:lnSpc>
              </a:pP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成就七：</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人民生活水平显著提高，新冠肺炎疫情防控取得重大战略成果。</a:t>
              </a:r>
              <a:endParaRPr lang="zh-CN" altLang="en-US" dirty="0">
                <a:ea typeface="Arial" panose="020B0604020202020204" pitchFamily="34" charset="0"/>
              </a:endParaRPr>
            </a:p>
          </p:txBody>
        </p:sp>
        <p:pic>
          <p:nvPicPr>
            <p:cNvPr id="9235" name="图片 37"/>
            <p:cNvPicPr>
              <a:picLocks noChangeAspect="1"/>
            </p:cNvPicPr>
            <p:nvPr/>
          </p:nvPicPr>
          <p:blipFill>
            <a:blip r:embed="rId3"/>
            <a:stretch>
              <a:fillRect/>
            </a:stretch>
          </p:blipFill>
          <p:spPr>
            <a:xfrm rot="-858851">
              <a:off x="0" y="525"/>
              <a:ext cx="651" cy="1412"/>
            </a:xfrm>
            <a:prstGeom prst="rect">
              <a:avLst/>
            </a:prstGeom>
            <a:noFill/>
            <a:ln w="9525">
              <a:noFill/>
            </a:ln>
          </p:spPr>
        </p:pic>
        <p:pic>
          <p:nvPicPr>
            <p:cNvPr id="9236" name="图片 38"/>
            <p:cNvPicPr>
              <a:picLocks noChangeAspect="1"/>
            </p:cNvPicPr>
            <p:nvPr/>
          </p:nvPicPr>
          <p:blipFill>
            <a:blip r:embed="rId3"/>
            <a:stretch>
              <a:fillRect/>
            </a:stretch>
          </p:blipFill>
          <p:spPr>
            <a:xfrm rot="1121147" flipH="1">
              <a:off x="15699" y="573"/>
              <a:ext cx="704" cy="1335"/>
            </a:xfrm>
            <a:prstGeom prst="rect">
              <a:avLst/>
            </a:prstGeom>
            <a:noFill/>
            <a:ln w="9525">
              <a:noFill/>
            </a:ln>
          </p:spPr>
        </p:pic>
      </p:grpSp>
      <p:grpSp>
        <p:nvGrpSpPr>
          <p:cNvPr id="9237" name="组合 8212"/>
          <p:cNvGrpSpPr/>
          <p:nvPr/>
        </p:nvGrpSpPr>
        <p:grpSpPr>
          <a:xfrm>
            <a:off x="2632075" y="5591175"/>
            <a:ext cx="6870700" cy="896938"/>
            <a:chOff x="0" y="0"/>
            <a:chExt cx="9194" cy="1412"/>
          </a:xfrm>
        </p:grpSpPr>
        <p:sp>
          <p:nvSpPr>
            <p:cNvPr id="9238" name="矩形: 圆角 12"/>
            <p:cNvSpPr/>
            <p:nvPr/>
          </p:nvSpPr>
          <p:spPr>
            <a:xfrm>
              <a:off x="924" y="200"/>
              <a:ext cx="7316" cy="972"/>
            </a:xfrm>
            <a:prstGeom prst="roundRect">
              <a:avLst>
                <a:gd name="adj" fmla="val 16667"/>
              </a:avLst>
            </a:prstGeom>
            <a:solidFill>
              <a:srgbClr val="C00000"/>
            </a:solidFill>
            <a:ln w="127000" cap="flat" cmpd="sng">
              <a:solidFill>
                <a:srgbClr val="C00000">
                  <a:alpha val="28000"/>
                </a:srgbClr>
              </a:solidFill>
              <a:prstDash val="solid"/>
              <a:round/>
              <a:headEnd type="none" w="med" len="med"/>
              <a:tailEnd type="none" w="med" len="med"/>
            </a:ln>
          </p:spPr>
          <p:txBody>
            <a:bodyPr wrap="square" anchor="ctr"/>
            <a:p>
              <a:pPr algn="ctr"/>
              <a:r>
                <a:rPr lang="zh-CN" altLang="en-US" b="1" dirty="0">
                  <a:solidFill>
                    <a:srgbClr val="FFC000"/>
                  </a:solidFill>
                  <a:latin typeface="微软雅黑" panose="020B0503020204020204" charset="-122"/>
                  <a:ea typeface="微软雅黑" panose="020B0503020204020204" charset="-122"/>
                  <a:sym typeface="微软雅黑" panose="020B0503020204020204" charset="-122"/>
                </a:rPr>
                <a:t>成就十：</a:t>
              </a:r>
              <a:r>
                <a:rPr lang="zh-CN" altLang="en-US" dirty="0">
                  <a:solidFill>
                    <a:schemeClr val="bg1"/>
                  </a:solidFill>
                  <a:latin typeface="微软雅黑" panose="020B0503020204020204" charset="-122"/>
                  <a:ea typeface="微软雅黑" panose="020B0503020204020204" charset="-122"/>
                  <a:sym typeface="微软雅黑" panose="020B0503020204020204" charset="-122"/>
                </a:rPr>
                <a:t>国家安全全面加强，社会保持和谐稳定。</a:t>
              </a:r>
              <a:endParaRPr lang="zh-CN" altLang="en-US" dirty="0">
                <a:ea typeface="Arial" panose="020B0604020202020204" pitchFamily="34" charset="0"/>
              </a:endParaRPr>
            </a:p>
          </p:txBody>
        </p:sp>
        <p:pic>
          <p:nvPicPr>
            <p:cNvPr id="9239" name="图片 41"/>
            <p:cNvPicPr>
              <a:picLocks noChangeAspect="1"/>
            </p:cNvPicPr>
            <p:nvPr/>
          </p:nvPicPr>
          <p:blipFill>
            <a:blip r:embed="rId3"/>
            <a:stretch>
              <a:fillRect/>
            </a:stretch>
          </p:blipFill>
          <p:spPr>
            <a:xfrm rot="-858851">
              <a:off x="0" y="0"/>
              <a:ext cx="651" cy="1412"/>
            </a:xfrm>
            <a:prstGeom prst="rect">
              <a:avLst/>
            </a:prstGeom>
            <a:noFill/>
            <a:ln w="9525">
              <a:noFill/>
            </a:ln>
          </p:spPr>
        </p:pic>
        <p:pic>
          <p:nvPicPr>
            <p:cNvPr id="9240" name="图片 42"/>
            <p:cNvPicPr>
              <a:picLocks noChangeAspect="1"/>
            </p:cNvPicPr>
            <p:nvPr/>
          </p:nvPicPr>
          <p:blipFill>
            <a:blip r:embed="rId3"/>
            <a:stretch>
              <a:fillRect/>
            </a:stretch>
          </p:blipFill>
          <p:spPr>
            <a:xfrm rot="1121147" flipH="1">
              <a:off x="8490" y="19"/>
              <a:ext cx="704" cy="1335"/>
            </a:xfrm>
            <a:prstGeom prst="rect">
              <a:avLst/>
            </a:prstGeom>
            <a:noFill/>
            <a:ln w="9525">
              <a:noFill/>
            </a:ln>
          </p:spPr>
        </p:pic>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0242"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0243"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grpSp>
        <p:nvGrpSpPr>
          <p:cNvPr id="10244" name="组合 9219"/>
          <p:cNvGrpSpPr/>
          <p:nvPr/>
        </p:nvGrpSpPr>
        <p:grpSpPr>
          <a:xfrm>
            <a:off x="1409700" y="349250"/>
            <a:ext cx="3257550" cy="485775"/>
            <a:chOff x="0" y="0"/>
            <a:chExt cx="5130" cy="767"/>
          </a:xfrm>
        </p:grpSpPr>
        <p:sp>
          <p:nvSpPr>
            <p:cNvPr id="10245" name="Freeform: Shape 13"/>
            <p:cNvSpPr/>
            <p:nvPr/>
          </p:nvSpPr>
          <p:spPr>
            <a:xfrm>
              <a:off x="1693" y="0"/>
              <a:ext cx="3437" cy="767"/>
            </a:xfrm>
            <a:custGeom>
              <a:avLst/>
              <a:gdLst/>
              <a:ahLst/>
              <a:cxnLst>
                <a:cxn ang="0">
                  <a:pos x="12386" y="0"/>
                </a:cxn>
                <a:cxn ang="0">
                  <a:pos x="3639768" y="0"/>
                </a:cxn>
                <a:cxn ang="0">
                  <a:pos x="3852419" y="212651"/>
                </a:cxn>
                <a:cxn ang="0">
                  <a:pos x="3639768" y="425302"/>
                </a:cxn>
                <a:cxn ang="0">
                  <a:pos x="12386" y="425302"/>
                </a:cxn>
                <a:cxn ang="0">
                  <a:pos x="0" y="424054"/>
                </a:cxn>
                <a:cxn ang="0">
                  <a:pos x="0" y="1249"/>
                </a:cxn>
              </a:cxnLst>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9525">
              <a:noFill/>
            </a:ln>
          </p:spPr>
          <p:txBody>
            <a:bodyPr/>
            <a:p>
              <a:endParaRPr lang="zh-CN" altLang="en-US"/>
            </a:p>
          </p:txBody>
        </p:sp>
        <p:sp>
          <p:nvSpPr>
            <p:cNvPr id="10246" name="TextBox 37"/>
            <p:cNvSpPr/>
            <p:nvPr/>
          </p:nvSpPr>
          <p:spPr>
            <a:xfrm>
              <a:off x="1851" y="0"/>
              <a:ext cx="3279" cy="719"/>
            </a:xfrm>
            <a:prstGeom prst="rect">
              <a:avLst/>
            </a:prstGeom>
            <a:noFill/>
            <a:ln w="9525">
              <a:noFill/>
            </a:ln>
          </p:spPr>
          <p:txBody>
            <a:bodyPr wrap="none" anchor="t"/>
            <a:p>
              <a:pPr>
                <a:buClr>
                  <a:srgbClr val="262626"/>
                </a:buClr>
                <a:buSzPct val="105000"/>
              </a:pPr>
              <a:r>
                <a:rPr lang="en-US" altLang="x-none" sz="2400" b="1" dirty="0">
                  <a:solidFill>
                    <a:srgbClr val="FFFFFF"/>
                  </a:solidFill>
                  <a:latin typeface="微软雅黑" panose="020B0503020204020204" charset="-122"/>
                  <a:ea typeface="微软雅黑" panose="020B0503020204020204" charset="-122"/>
                  <a:sym typeface="微软雅黑" panose="020B0503020204020204" charset="-122"/>
                </a:rPr>
                <a:t>1</a:t>
              </a:r>
              <a:r>
                <a:rPr lang="zh-CN" altLang="en-US" sz="2400" b="1" dirty="0">
                  <a:solidFill>
                    <a:srgbClr val="FFFFFF"/>
                  </a:solidFill>
                  <a:latin typeface="微软雅黑" panose="020B0503020204020204" charset="-122"/>
                  <a:ea typeface="微软雅黑" panose="020B0503020204020204" charset="-122"/>
                  <a:sym typeface="微软雅黑" panose="020B0503020204020204" charset="-122"/>
                </a:rPr>
                <a:t>个重大判断</a:t>
              </a:r>
              <a:endParaRPr lang="zh-CN" altLang="en-US" dirty="0">
                <a:ea typeface="Arial" panose="020B0604020202020204" pitchFamily="34" charset="0"/>
              </a:endParaRPr>
            </a:p>
          </p:txBody>
        </p:sp>
        <p:sp>
          <p:nvSpPr>
            <p:cNvPr id="10247" name="对角圆角矩形 4"/>
            <p:cNvSpPr/>
            <p:nvPr/>
          </p:nvSpPr>
          <p:spPr>
            <a:xfrm>
              <a:off x="0" y="20"/>
              <a:ext cx="1342" cy="724"/>
            </a:xfrm>
            <a:prstGeom prst="rect">
              <a:avLst/>
            </a:prstGeom>
            <a:solidFill>
              <a:srgbClr val="C00000"/>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0248" name="矩形 5"/>
            <p:cNvSpPr/>
            <p:nvPr/>
          </p:nvSpPr>
          <p:spPr>
            <a:xfrm>
              <a:off x="259" y="20"/>
              <a:ext cx="823" cy="72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二</a:t>
              </a:r>
              <a:endParaRPr lang="zh-CN" altLang="en-US" dirty="0">
                <a:ea typeface="Arial" panose="020B0604020202020204" pitchFamily="34" charset="0"/>
              </a:endParaRPr>
            </a:p>
          </p:txBody>
        </p:sp>
      </p:grpSp>
      <p:pic>
        <p:nvPicPr>
          <p:cNvPr id="10249" name="图片 7"/>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sp>
        <p:nvSpPr>
          <p:cNvPr id="10250" name="文本框 8"/>
          <p:cNvSpPr/>
          <p:nvPr/>
        </p:nvSpPr>
        <p:spPr>
          <a:xfrm>
            <a:off x="4813300" y="387350"/>
            <a:ext cx="3757613" cy="398463"/>
          </a:xfrm>
          <a:prstGeom prst="rect">
            <a:avLst/>
          </a:prstGeom>
          <a:noFill/>
          <a:ln w="9525">
            <a:noFill/>
          </a:ln>
        </p:spPr>
        <p:txBody>
          <a:bodyPr wrap="none" anchor="t">
            <a:spAutoFit/>
          </a:bodyPr>
          <a:p>
            <a:pPr>
              <a:buClr>
                <a:srgbClr val="262626"/>
              </a:buClr>
              <a:buSzPct val="105000"/>
            </a:pPr>
            <a:r>
              <a:rPr lang="en-US" altLang="x-none" sz="2000" b="1" dirty="0">
                <a:solidFill>
                  <a:srgbClr val="C00000"/>
                </a:solidFill>
                <a:latin typeface="方正正粗黑简体" charset="-122"/>
                <a:ea typeface="方正正粗黑简体" charset="-122"/>
                <a:sym typeface="方正正粗黑简体" charset="-122"/>
              </a:rPr>
              <a:t>我国发展环境面临深刻复杂变化</a:t>
            </a:r>
            <a:endParaRPr lang="en-US" altLang="x-none" dirty="0">
              <a:ea typeface="Arial" panose="020B0604020202020204" pitchFamily="34" charset="0"/>
            </a:endParaRPr>
          </a:p>
        </p:txBody>
      </p:sp>
      <p:pic>
        <p:nvPicPr>
          <p:cNvPr id="10251" name="图片 10"/>
          <p:cNvPicPr>
            <a:picLocks noChangeAspect="1"/>
          </p:cNvPicPr>
          <p:nvPr/>
        </p:nvPicPr>
        <p:blipFill>
          <a:blip r:embed="rId4"/>
          <a:stretch>
            <a:fillRect/>
          </a:stretch>
        </p:blipFill>
        <p:spPr>
          <a:xfrm>
            <a:off x="828675" y="2195513"/>
            <a:ext cx="4781550" cy="3295650"/>
          </a:xfrm>
          <a:prstGeom prst="rect">
            <a:avLst/>
          </a:prstGeom>
          <a:noFill/>
          <a:ln w="9525">
            <a:noFill/>
          </a:ln>
        </p:spPr>
      </p:pic>
      <p:pic>
        <p:nvPicPr>
          <p:cNvPr id="10252" name="图片 11"/>
          <p:cNvPicPr>
            <a:picLocks noChangeAspect="1"/>
          </p:cNvPicPr>
          <p:nvPr/>
        </p:nvPicPr>
        <p:blipFill>
          <a:blip r:embed="rId5"/>
          <a:stretch>
            <a:fillRect/>
          </a:stretch>
        </p:blipFill>
        <p:spPr>
          <a:xfrm>
            <a:off x="6423025" y="2195513"/>
            <a:ext cx="4770438" cy="4124325"/>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1266"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1267"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grpSp>
        <p:nvGrpSpPr>
          <p:cNvPr id="11268" name="组合 10243"/>
          <p:cNvGrpSpPr/>
          <p:nvPr/>
        </p:nvGrpSpPr>
        <p:grpSpPr>
          <a:xfrm>
            <a:off x="1377950" y="349250"/>
            <a:ext cx="7713663" cy="487363"/>
            <a:chOff x="1380" y="-1251"/>
            <a:chExt cx="12149" cy="767"/>
          </a:xfrm>
        </p:grpSpPr>
        <p:sp>
          <p:nvSpPr>
            <p:cNvPr id="11269" name="Freeform: Shape 13"/>
            <p:cNvSpPr/>
            <p:nvPr/>
          </p:nvSpPr>
          <p:spPr>
            <a:xfrm>
              <a:off x="3109" y="-1251"/>
              <a:ext cx="3185" cy="767"/>
            </a:xfrm>
            <a:custGeom>
              <a:avLst/>
              <a:gdLst/>
              <a:ahLst/>
              <a:cxnLst>
                <a:cxn ang="0">
                  <a:pos x="12386" y="0"/>
                </a:cxn>
                <a:cxn ang="0">
                  <a:pos x="3639768" y="0"/>
                </a:cxn>
                <a:cxn ang="0">
                  <a:pos x="3852419" y="212651"/>
                </a:cxn>
                <a:cxn ang="0">
                  <a:pos x="3639768" y="425302"/>
                </a:cxn>
                <a:cxn ang="0">
                  <a:pos x="12386" y="425302"/>
                </a:cxn>
                <a:cxn ang="0">
                  <a:pos x="0" y="424054"/>
                </a:cxn>
                <a:cxn ang="0">
                  <a:pos x="0" y="1249"/>
                </a:cxn>
              </a:cxnLst>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solidFill>
              <a:srgbClr val="C00000"/>
            </a:solidFill>
            <a:ln w="9525">
              <a:noFill/>
            </a:ln>
          </p:spPr>
          <p:txBody>
            <a:bodyPr/>
            <a:p>
              <a:endParaRPr lang="zh-CN" altLang="en-US"/>
            </a:p>
          </p:txBody>
        </p:sp>
        <p:sp>
          <p:nvSpPr>
            <p:cNvPr id="11270" name="TextBox 37"/>
            <p:cNvSpPr/>
            <p:nvPr/>
          </p:nvSpPr>
          <p:spPr>
            <a:xfrm>
              <a:off x="3282" y="-1242"/>
              <a:ext cx="2389" cy="719"/>
            </a:xfrm>
            <a:prstGeom prst="rect">
              <a:avLst/>
            </a:prstGeom>
            <a:noFill/>
            <a:ln w="9525">
              <a:noFill/>
            </a:ln>
          </p:spPr>
          <p:txBody>
            <a:bodyPr wrap="none" anchor="t"/>
            <a:p>
              <a:pPr>
                <a:buClr>
                  <a:srgbClr val="262626"/>
                </a:buClr>
                <a:buSzPct val="105000"/>
              </a:pPr>
              <a:r>
                <a:rPr lang="en-US" altLang="x-none" sz="2400" b="1" dirty="0">
                  <a:solidFill>
                    <a:srgbClr val="FFFFFF"/>
                  </a:solidFill>
                  <a:latin typeface="微软雅黑" panose="020B0503020204020204" charset="-122"/>
                  <a:ea typeface="微软雅黑" panose="020B0503020204020204" charset="-122"/>
                  <a:sym typeface="微软雅黑" panose="020B0503020204020204" charset="-122"/>
                </a:rPr>
                <a:t>9</a:t>
              </a:r>
              <a:r>
                <a:rPr lang="zh-CN" altLang="en-US" sz="2400" b="1" dirty="0">
                  <a:solidFill>
                    <a:srgbClr val="FFFFFF"/>
                  </a:solidFill>
                  <a:latin typeface="微软雅黑" panose="020B0503020204020204" charset="-122"/>
                  <a:ea typeface="微软雅黑" panose="020B0503020204020204" charset="-122"/>
                  <a:sym typeface="微软雅黑" panose="020B0503020204020204" charset="-122"/>
                </a:rPr>
                <a:t>大远景目标</a:t>
              </a:r>
              <a:endParaRPr lang="zh-CN" altLang="en-US" dirty="0">
                <a:ea typeface="Arial" panose="020B0604020202020204" pitchFamily="34" charset="0"/>
              </a:endParaRPr>
            </a:p>
          </p:txBody>
        </p:sp>
        <p:sp>
          <p:nvSpPr>
            <p:cNvPr id="11271" name="对角圆角矩形 15"/>
            <p:cNvSpPr/>
            <p:nvPr/>
          </p:nvSpPr>
          <p:spPr>
            <a:xfrm>
              <a:off x="1380" y="-1231"/>
              <a:ext cx="1342" cy="724"/>
            </a:xfrm>
            <a:prstGeom prst="rect">
              <a:avLst/>
            </a:prstGeom>
            <a:solidFill>
              <a:srgbClr val="C00000"/>
            </a:solidFill>
            <a:ln w="9525">
              <a:noFill/>
            </a:ln>
          </p:spPr>
          <p:txBody>
            <a:bodyPr anchor="ctr"/>
            <a:p>
              <a:pPr algn="ctr"/>
              <a:endParaRPr lang="zh-CN" altLang="en-US">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11272" name="矩形 16"/>
            <p:cNvSpPr/>
            <p:nvPr/>
          </p:nvSpPr>
          <p:spPr>
            <a:xfrm>
              <a:off x="1645" y="-1231"/>
              <a:ext cx="823" cy="725"/>
            </a:xfrm>
            <a:prstGeom prst="rect">
              <a:avLst/>
            </a:prstGeom>
            <a:noFill/>
            <a:ln w="9525">
              <a:noFill/>
            </a:ln>
          </p:spPr>
          <p:txBody>
            <a:bodyPr wrap="square" anchor="t">
              <a:spAutoFit/>
            </a:bodyPr>
            <a:p>
              <a:r>
                <a:rPr lang="zh-CN" altLang="en-US" sz="2400" dirty="0">
                  <a:solidFill>
                    <a:srgbClr val="FFFFFF"/>
                  </a:solidFill>
                  <a:latin typeface="微软雅黑" panose="020B0503020204020204" charset="-122"/>
                  <a:ea typeface="微软雅黑" panose="020B0503020204020204" charset="-122"/>
                  <a:sym typeface="微软雅黑" panose="020B0503020204020204" charset="-122"/>
                </a:rPr>
                <a:t>三</a:t>
              </a:r>
              <a:endParaRPr lang="zh-CN" altLang="en-US" dirty="0">
                <a:ea typeface="Arial" panose="020B0604020202020204" pitchFamily="34" charset="0"/>
              </a:endParaRPr>
            </a:p>
          </p:txBody>
        </p:sp>
        <p:sp>
          <p:nvSpPr>
            <p:cNvPr id="11273" name="文本框 17"/>
            <p:cNvSpPr/>
            <p:nvPr/>
          </p:nvSpPr>
          <p:spPr>
            <a:xfrm>
              <a:off x="6186" y="-1129"/>
              <a:ext cx="7343" cy="628"/>
            </a:xfrm>
            <a:prstGeom prst="rect">
              <a:avLst/>
            </a:prstGeom>
            <a:noFill/>
            <a:ln w="9525">
              <a:noFill/>
            </a:ln>
          </p:spPr>
          <p:txBody>
            <a:bodyPr wrap="square" anchor="t">
              <a:spAutoFit/>
            </a:bodyPr>
            <a:p>
              <a:r>
                <a:rPr lang="en-US" altLang="x-none" sz="2000" b="1" dirty="0">
                  <a:solidFill>
                    <a:srgbClr val="C00000"/>
                  </a:solidFill>
                  <a:latin typeface="方正正粗黑简体" charset="-122"/>
                  <a:ea typeface="方正正粗黑简体" charset="-122"/>
                  <a:sym typeface="方正正粗黑简体" charset="-122"/>
                </a:rPr>
                <a:t>到二〇三五年基本实现社会主义现代化</a:t>
              </a:r>
              <a:endParaRPr lang="zh-CN" altLang="en-US" dirty="0">
                <a:ea typeface="Arial" panose="020B0604020202020204" pitchFamily="34" charset="0"/>
              </a:endParaRPr>
            </a:p>
          </p:txBody>
        </p:sp>
      </p:grpSp>
      <p:grpSp>
        <p:nvGrpSpPr>
          <p:cNvPr id="11274" name="组合 10250"/>
          <p:cNvGrpSpPr/>
          <p:nvPr/>
        </p:nvGrpSpPr>
        <p:grpSpPr>
          <a:xfrm>
            <a:off x="1682750" y="1771650"/>
            <a:ext cx="8189913" cy="903288"/>
            <a:chOff x="0" y="0"/>
            <a:chExt cx="12899" cy="1422"/>
          </a:xfrm>
        </p:grpSpPr>
        <p:sp>
          <p:nvSpPr>
            <p:cNvPr id="11275" name="圆角矩形 1"/>
            <p:cNvSpPr/>
            <p:nvPr/>
          </p:nvSpPr>
          <p:spPr>
            <a:xfrm>
              <a:off x="0" y="240"/>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1</a:t>
              </a:r>
              <a:endParaRPr lang="en-US" altLang="x-none" dirty="0">
                <a:ea typeface="Arial" panose="020B0604020202020204" pitchFamily="34" charset="0"/>
              </a:endParaRPr>
            </a:p>
          </p:txBody>
        </p:sp>
        <p:sp>
          <p:nvSpPr>
            <p:cNvPr id="11276" name="矩形 2"/>
            <p:cNvSpPr/>
            <p:nvPr/>
          </p:nvSpPr>
          <p:spPr>
            <a:xfrm>
              <a:off x="679" y="3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1277" name="矩形 4"/>
            <p:cNvSpPr/>
            <p:nvPr/>
          </p:nvSpPr>
          <p:spPr>
            <a:xfrm>
              <a:off x="1384" y="0"/>
              <a:ext cx="11170"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我国经济实力、科技实力、综合国力将大幅跃升.关键核心技术实现重大突破，进入创新型国家前列。</a:t>
              </a:r>
              <a:endParaRPr lang="zh-CN" altLang="en-US" dirty="0">
                <a:ea typeface="Arial" panose="020B0604020202020204" pitchFamily="34" charset="0"/>
              </a:endParaRPr>
            </a:p>
          </p:txBody>
        </p:sp>
      </p:grpSp>
      <p:grpSp>
        <p:nvGrpSpPr>
          <p:cNvPr id="11278" name="组合 10254"/>
          <p:cNvGrpSpPr/>
          <p:nvPr/>
        </p:nvGrpSpPr>
        <p:grpSpPr>
          <a:xfrm>
            <a:off x="2116138" y="3060700"/>
            <a:ext cx="8213725" cy="884238"/>
            <a:chOff x="0" y="0"/>
            <a:chExt cx="12935" cy="1392"/>
          </a:xfrm>
        </p:grpSpPr>
        <p:sp>
          <p:nvSpPr>
            <p:cNvPr id="11279" name="圆角矩形 5"/>
            <p:cNvSpPr/>
            <p:nvPr/>
          </p:nvSpPr>
          <p:spPr>
            <a:xfrm>
              <a:off x="11927" y="211"/>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2</a:t>
              </a:r>
              <a:endParaRPr lang="en-US" altLang="x-none" dirty="0">
                <a:ea typeface="Arial" panose="020B0604020202020204" pitchFamily="34" charset="0"/>
              </a:endParaRPr>
            </a:p>
          </p:txBody>
        </p:sp>
        <p:sp>
          <p:nvSpPr>
            <p:cNvPr id="11280" name="矩形 22"/>
            <p:cNvSpPr/>
            <p:nvPr/>
          </p:nvSpPr>
          <p:spPr>
            <a:xfrm>
              <a:off x="396" y="286"/>
              <a:ext cx="11139" cy="725"/>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基本实现新型工业化、信息化、城镇化、农业现代化，建成现代化经济体系。</a:t>
              </a:r>
              <a:endParaRPr lang="zh-CN" altLang="en-US" dirty="0">
                <a:ea typeface="Arial" panose="020B0604020202020204" pitchFamily="34" charset="0"/>
              </a:endParaRPr>
            </a:p>
          </p:txBody>
        </p:sp>
        <p:sp>
          <p:nvSpPr>
            <p:cNvPr id="11281" name="矩形 23"/>
            <p:cNvSpPr/>
            <p:nvPr/>
          </p:nvSpPr>
          <p:spPr>
            <a:xfrm>
              <a:off x="0" y="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grpSp>
      <p:grpSp>
        <p:nvGrpSpPr>
          <p:cNvPr id="11282" name="组合 10258"/>
          <p:cNvGrpSpPr/>
          <p:nvPr/>
        </p:nvGrpSpPr>
        <p:grpSpPr>
          <a:xfrm>
            <a:off x="1685925" y="4352925"/>
            <a:ext cx="8191500" cy="903288"/>
            <a:chOff x="0" y="0"/>
            <a:chExt cx="12899" cy="1422"/>
          </a:xfrm>
        </p:grpSpPr>
        <p:sp>
          <p:nvSpPr>
            <p:cNvPr id="11283" name="圆角矩形 24"/>
            <p:cNvSpPr/>
            <p:nvPr/>
          </p:nvSpPr>
          <p:spPr>
            <a:xfrm>
              <a:off x="0" y="240"/>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3</a:t>
              </a:r>
              <a:endParaRPr lang="en-US" altLang="x-none" dirty="0">
                <a:ea typeface="Arial" panose="020B0604020202020204" pitchFamily="34" charset="0"/>
              </a:endParaRPr>
            </a:p>
          </p:txBody>
        </p:sp>
        <p:sp>
          <p:nvSpPr>
            <p:cNvPr id="11284" name="矩形 25"/>
            <p:cNvSpPr/>
            <p:nvPr/>
          </p:nvSpPr>
          <p:spPr>
            <a:xfrm>
              <a:off x="679" y="3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1285" name="矩形 26"/>
            <p:cNvSpPr/>
            <p:nvPr/>
          </p:nvSpPr>
          <p:spPr>
            <a:xfrm>
              <a:off x="1384" y="0"/>
              <a:ext cx="11170"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基本实现国家治理体系和治理能力现代化，人民平等参与、平等发展权利得到充分保障，基本建成法治国家、法治政府、法治社会。</a:t>
              </a:r>
              <a:endParaRPr lang="zh-CN" altLang="en-US" dirty="0">
                <a:ea typeface="Arial" panose="020B0604020202020204" pitchFamily="34" charset="0"/>
              </a:endParaRPr>
            </a:p>
          </p:txBody>
        </p:sp>
      </p:grpSp>
      <p:pic>
        <p:nvPicPr>
          <p:cNvPr id="11286" name="图片 36"/>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grpSp>
        <p:nvGrpSpPr>
          <p:cNvPr id="11287" name="组合 10263"/>
          <p:cNvGrpSpPr/>
          <p:nvPr/>
        </p:nvGrpSpPr>
        <p:grpSpPr>
          <a:xfrm>
            <a:off x="2112963" y="5648325"/>
            <a:ext cx="7759700" cy="903288"/>
            <a:chOff x="0" y="0"/>
            <a:chExt cx="12220" cy="1422"/>
          </a:xfrm>
        </p:grpSpPr>
        <p:sp>
          <p:nvSpPr>
            <p:cNvPr id="11288" name="矩形 8"/>
            <p:cNvSpPr/>
            <p:nvPr/>
          </p:nvSpPr>
          <p:spPr>
            <a:xfrm>
              <a:off x="0" y="3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1289" name="矩形 10"/>
            <p:cNvSpPr/>
            <p:nvPr/>
          </p:nvSpPr>
          <p:spPr>
            <a:xfrm>
              <a:off x="705" y="0"/>
              <a:ext cx="11170"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建成文化强国、教育强国、人才强国、体育强国、健康中国，国民素质和社会文明程度达到新高度，国家文化软实力显著增强。</a:t>
              </a:r>
              <a:endParaRPr lang="zh-CN" altLang="en-US" dirty="0">
                <a:ea typeface="Arial" panose="020B0604020202020204" pitchFamily="34" charset="0"/>
              </a:endParaRPr>
            </a:p>
          </p:txBody>
        </p:sp>
      </p:grpSp>
      <p:sp>
        <p:nvSpPr>
          <p:cNvPr id="11290" name="圆角矩形 11"/>
          <p:cNvSpPr/>
          <p:nvPr/>
        </p:nvSpPr>
        <p:spPr>
          <a:xfrm>
            <a:off x="9653588" y="5794375"/>
            <a:ext cx="641350" cy="63182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4</a:t>
            </a:r>
            <a:endParaRPr lang="en-US" altLang="x-none" dirty="0">
              <a:ea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2290" name="图片 3"/>
          <p:cNvPicPr>
            <a:picLocks noChangeAspect="1"/>
          </p:cNvPicPr>
          <p:nvPr/>
        </p:nvPicPr>
        <p:blipFill>
          <a:blip r:embed="rId2"/>
          <a:stretch>
            <a:fillRect/>
          </a:stretch>
        </p:blipFill>
        <p:spPr>
          <a:xfrm>
            <a:off x="550863" y="150813"/>
            <a:ext cx="752475" cy="722312"/>
          </a:xfrm>
          <a:prstGeom prst="rect">
            <a:avLst/>
          </a:prstGeom>
          <a:noFill/>
          <a:ln w="9525">
            <a:noFill/>
          </a:ln>
        </p:spPr>
      </p:pic>
      <p:sp>
        <p:nvSpPr>
          <p:cNvPr id="12291" name="直接连接符 9"/>
          <p:cNvSpPr/>
          <p:nvPr/>
        </p:nvSpPr>
        <p:spPr>
          <a:xfrm flipV="1">
            <a:off x="552450" y="908050"/>
            <a:ext cx="11161713" cy="47625"/>
          </a:xfrm>
          <a:prstGeom prst="line">
            <a:avLst/>
          </a:prstGeom>
          <a:ln w="34925" cap="flat" cmpd="sng">
            <a:solidFill>
              <a:srgbClr val="861D3D"/>
            </a:solidFill>
            <a:prstDash val="sysDot"/>
            <a:round/>
            <a:headEnd type="none" w="med" len="med"/>
            <a:tailEnd type="none" w="med" len="med"/>
          </a:ln>
        </p:spPr>
      </p:sp>
      <p:pic>
        <p:nvPicPr>
          <p:cNvPr id="12292" name="图片 8"/>
          <p:cNvPicPr>
            <a:picLocks noChangeAspect="1"/>
          </p:cNvPicPr>
          <p:nvPr/>
        </p:nvPicPr>
        <p:blipFill>
          <a:blip r:embed="rId3"/>
          <a:srcRect l="76894" t="30833" r="1428" b="51872"/>
          <a:stretch>
            <a:fillRect/>
          </a:stretch>
        </p:blipFill>
        <p:spPr>
          <a:xfrm>
            <a:off x="9366250" y="674688"/>
            <a:ext cx="2644775" cy="1054100"/>
          </a:xfrm>
          <a:prstGeom prst="rect">
            <a:avLst/>
          </a:prstGeom>
          <a:noFill/>
          <a:ln w="9525">
            <a:noFill/>
          </a:ln>
        </p:spPr>
      </p:pic>
      <p:grpSp>
        <p:nvGrpSpPr>
          <p:cNvPr id="12293" name="组合 11268"/>
          <p:cNvGrpSpPr/>
          <p:nvPr/>
        </p:nvGrpSpPr>
        <p:grpSpPr>
          <a:xfrm>
            <a:off x="1727200" y="1212850"/>
            <a:ext cx="8148638" cy="884238"/>
            <a:chOff x="0" y="0"/>
            <a:chExt cx="12833" cy="1392"/>
          </a:xfrm>
        </p:grpSpPr>
        <p:sp>
          <p:nvSpPr>
            <p:cNvPr id="12294" name="圆角矩形 5"/>
            <p:cNvSpPr/>
            <p:nvPr/>
          </p:nvSpPr>
          <p:spPr>
            <a:xfrm>
              <a:off x="0" y="198"/>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5</a:t>
              </a:r>
              <a:endParaRPr lang="en-US" altLang="x-none" dirty="0">
                <a:ea typeface="Arial" panose="020B0604020202020204" pitchFamily="34" charset="0"/>
              </a:endParaRPr>
            </a:p>
          </p:txBody>
        </p:sp>
        <p:sp>
          <p:nvSpPr>
            <p:cNvPr id="12295" name="矩形 22"/>
            <p:cNvSpPr/>
            <p:nvPr/>
          </p:nvSpPr>
          <p:spPr>
            <a:xfrm>
              <a:off x="1009" y="1"/>
              <a:ext cx="11139"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广泛形成绿色生产生活方式，碳排放达峰后稳中有降，生态环境根本好转，美丽中国建设目标基本实现。</a:t>
              </a:r>
              <a:endParaRPr lang="zh-CN" altLang="en-US" dirty="0">
                <a:ea typeface="Arial" panose="020B0604020202020204" pitchFamily="34" charset="0"/>
              </a:endParaRPr>
            </a:p>
          </p:txBody>
        </p:sp>
        <p:sp>
          <p:nvSpPr>
            <p:cNvPr id="12296" name="矩形 23"/>
            <p:cNvSpPr/>
            <p:nvPr/>
          </p:nvSpPr>
          <p:spPr>
            <a:xfrm>
              <a:off x="613" y="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grpSp>
      <p:grpSp>
        <p:nvGrpSpPr>
          <p:cNvPr id="12297" name="组合 11272"/>
          <p:cNvGrpSpPr/>
          <p:nvPr/>
        </p:nvGrpSpPr>
        <p:grpSpPr>
          <a:xfrm>
            <a:off x="2117725" y="2333625"/>
            <a:ext cx="8177213" cy="884238"/>
            <a:chOff x="0" y="0"/>
            <a:chExt cx="12877" cy="1392"/>
          </a:xfrm>
        </p:grpSpPr>
        <p:sp>
          <p:nvSpPr>
            <p:cNvPr id="12298" name="圆角矩形 24"/>
            <p:cNvSpPr/>
            <p:nvPr/>
          </p:nvSpPr>
          <p:spPr>
            <a:xfrm>
              <a:off x="11868" y="199"/>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6</a:t>
              </a:r>
              <a:endParaRPr lang="en-US" altLang="x-none" dirty="0">
                <a:ea typeface="Arial" panose="020B0604020202020204" pitchFamily="34" charset="0"/>
              </a:endParaRPr>
            </a:p>
          </p:txBody>
        </p:sp>
        <p:sp>
          <p:nvSpPr>
            <p:cNvPr id="12299" name="矩形 25"/>
            <p:cNvSpPr/>
            <p:nvPr/>
          </p:nvSpPr>
          <p:spPr>
            <a:xfrm>
              <a:off x="0" y="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2300" name="矩形 26"/>
            <p:cNvSpPr/>
            <p:nvPr/>
          </p:nvSpPr>
          <p:spPr>
            <a:xfrm>
              <a:off x="705" y="285"/>
              <a:ext cx="11170" cy="725"/>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形成对外开放新格局，参与国际经济合作和竞争新优势明显增强。</a:t>
              </a:r>
              <a:endParaRPr lang="zh-CN" altLang="en-US" dirty="0">
                <a:ea typeface="Arial" panose="020B0604020202020204" pitchFamily="34" charset="0"/>
              </a:endParaRPr>
            </a:p>
          </p:txBody>
        </p:sp>
      </p:grpSp>
      <p:grpSp>
        <p:nvGrpSpPr>
          <p:cNvPr id="12301" name="组合 11276"/>
          <p:cNvGrpSpPr/>
          <p:nvPr/>
        </p:nvGrpSpPr>
        <p:grpSpPr>
          <a:xfrm>
            <a:off x="1682750" y="3400425"/>
            <a:ext cx="8189913" cy="903288"/>
            <a:chOff x="0" y="0"/>
            <a:chExt cx="12899" cy="1422"/>
          </a:xfrm>
        </p:grpSpPr>
        <p:sp>
          <p:nvSpPr>
            <p:cNvPr id="12302" name="圆角矩形 11"/>
            <p:cNvSpPr/>
            <p:nvPr/>
          </p:nvSpPr>
          <p:spPr>
            <a:xfrm>
              <a:off x="0" y="240"/>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7</a:t>
              </a:r>
              <a:endParaRPr lang="en-US" altLang="x-none" dirty="0">
                <a:ea typeface="Arial" panose="020B0604020202020204" pitchFamily="34" charset="0"/>
              </a:endParaRPr>
            </a:p>
          </p:txBody>
        </p:sp>
        <p:sp>
          <p:nvSpPr>
            <p:cNvPr id="12303" name="矩形 20"/>
            <p:cNvSpPr/>
            <p:nvPr/>
          </p:nvSpPr>
          <p:spPr>
            <a:xfrm>
              <a:off x="679" y="3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2304" name="矩形 21"/>
            <p:cNvSpPr/>
            <p:nvPr/>
          </p:nvSpPr>
          <p:spPr>
            <a:xfrm>
              <a:off x="1384" y="0"/>
              <a:ext cx="11170"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人均国内生产总值达到中等发达国家水平，中等收入群体显著扩大，基本公共服务实现均等化，城乡区域发展差距和居民生活水平差距显著缩小。</a:t>
              </a:r>
              <a:endParaRPr lang="zh-CN" altLang="en-US" dirty="0">
                <a:ea typeface="Arial" panose="020B0604020202020204" pitchFamily="34" charset="0"/>
              </a:endParaRPr>
            </a:p>
          </p:txBody>
        </p:sp>
      </p:grpSp>
      <p:grpSp>
        <p:nvGrpSpPr>
          <p:cNvPr id="12305" name="组合 11280"/>
          <p:cNvGrpSpPr/>
          <p:nvPr/>
        </p:nvGrpSpPr>
        <p:grpSpPr>
          <a:xfrm>
            <a:off x="2116138" y="4594225"/>
            <a:ext cx="8213725" cy="884238"/>
            <a:chOff x="0" y="0"/>
            <a:chExt cx="12935" cy="1392"/>
          </a:xfrm>
        </p:grpSpPr>
        <p:sp>
          <p:nvSpPr>
            <p:cNvPr id="12306" name="圆角矩形 28"/>
            <p:cNvSpPr/>
            <p:nvPr/>
          </p:nvSpPr>
          <p:spPr>
            <a:xfrm>
              <a:off x="11927" y="211"/>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8</a:t>
              </a:r>
              <a:endParaRPr lang="en-US" altLang="x-none" dirty="0">
                <a:ea typeface="Arial" panose="020B0604020202020204" pitchFamily="34" charset="0"/>
              </a:endParaRPr>
            </a:p>
          </p:txBody>
        </p:sp>
        <p:sp>
          <p:nvSpPr>
            <p:cNvPr id="12307" name="矩形 29"/>
            <p:cNvSpPr/>
            <p:nvPr/>
          </p:nvSpPr>
          <p:spPr>
            <a:xfrm>
              <a:off x="396" y="286"/>
              <a:ext cx="11139" cy="725"/>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平安中国建设达到更高水平，基本实现国防和军队现代化。</a:t>
              </a:r>
              <a:endParaRPr lang="zh-CN" altLang="en-US" dirty="0">
                <a:ea typeface="Arial" panose="020B0604020202020204" pitchFamily="34" charset="0"/>
              </a:endParaRPr>
            </a:p>
          </p:txBody>
        </p:sp>
        <p:sp>
          <p:nvSpPr>
            <p:cNvPr id="12308" name="矩形 30"/>
            <p:cNvSpPr/>
            <p:nvPr/>
          </p:nvSpPr>
          <p:spPr>
            <a:xfrm>
              <a:off x="0" y="0"/>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grpSp>
      <p:grpSp>
        <p:nvGrpSpPr>
          <p:cNvPr id="12309" name="组合 11284"/>
          <p:cNvGrpSpPr/>
          <p:nvPr/>
        </p:nvGrpSpPr>
        <p:grpSpPr>
          <a:xfrm>
            <a:off x="1685925" y="5800725"/>
            <a:ext cx="8191500" cy="893763"/>
            <a:chOff x="0" y="0"/>
            <a:chExt cx="12899" cy="1407"/>
          </a:xfrm>
        </p:grpSpPr>
        <p:sp>
          <p:nvSpPr>
            <p:cNvPr id="12310" name="圆角矩形 32"/>
            <p:cNvSpPr/>
            <p:nvPr/>
          </p:nvSpPr>
          <p:spPr>
            <a:xfrm>
              <a:off x="0" y="225"/>
              <a:ext cx="1009" cy="995"/>
            </a:xfrm>
            <a:prstGeom prst="roundRect">
              <a:avLst>
                <a:gd name="adj" fmla="val 16667"/>
              </a:avLst>
            </a:prstGeom>
            <a:solidFill>
              <a:srgbClr val="C00000"/>
            </a:solidFill>
            <a:ln w="9525">
              <a:noFill/>
            </a:ln>
          </p:spPr>
          <p:txBody>
            <a:bodyPr anchor="ctr"/>
            <a:p>
              <a:pPr algn="ctr"/>
              <a:r>
                <a:rPr lang="en-US" altLang="x-none" sz="2000" b="1" dirty="0">
                  <a:solidFill>
                    <a:schemeClr val="bg1"/>
                  </a:solidFill>
                  <a:latin typeface="Arial Black" panose="020B0A04020102020204" charset="0"/>
                  <a:ea typeface="Arial Black" panose="020B0A04020102020204" charset="0"/>
                  <a:sym typeface="Arial Black" panose="020B0A04020102020204" charset="0"/>
                </a:rPr>
                <a:t>9</a:t>
              </a:r>
              <a:endParaRPr lang="en-US" altLang="x-none" dirty="0">
                <a:ea typeface="Arial" panose="020B0604020202020204" pitchFamily="34" charset="0"/>
              </a:endParaRPr>
            </a:p>
          </p:txBody>
        </p:sp>
        <p:sp>
          <p:nvSpPr>
            <p:cNvPr id="12311" name="矩形 33"/>
            <p:cNvSpPr/>
            <p:nvPr/>
          </p:nvSpPr>
          <p:spPr>
            <a:xfrm>
              <a:off x="679" y="15"/>
              <a:ext cx="12220" cy="1392"/>
            </a:xfrm>
            <a:prstGeom prst="rect">
              <a:avLst/>
            </a:prstGeom>
            <a:noFill/>
            <a:ln w="19050" cap="flat" cmpd="sng">
              <a:solidFill>
                <a:srgbClr val="C00000"/>
              </a:solidFill>
              <a:prstDash val="sysDot"/>
              <a:miter/>
              <a:headEnd type="none" w="med" len="med"/>
              <a:tailEnd type="none" w="med" len="med"/>
            </a:ln>
          </p:spPr>
          <p:txBody>
            <a:bodyPr anchor="ctr"/>
            <a:p>
              <a:pPr algn="ctr"/>
              <a:endParaRPr lang="zh-CN" altLang="en-US" sz="4000" b="1">
                <a:solidFill>
                  <a:srgbClr val="FFFDFB"/>
                </a:solidFill>
                <a:latin typeface="微软雅黑" panose="020B0503020204020204" charset="-122"/>
                <a:ea typeface="微软雅黑" panose="020B0503020204020204" charset="-122"/>
                <a:sym typeface="微软雅黑" panose="020B0503020204020204" charset="-122"/>
              </a:endParaRPr>
            </a:p>
          </p:txBody>
        </p:sp>
        <p:sp>
          <p:nvSpPr>
            <p:cNvPr id="12312" name="矩形 34"/>
            <p:cNvSpPr/>
            <p:nvPr/>
          </p:nvSpPr>
          <p:spPr>
            <a:xfrm>
              <a:off x="1384" y="0"/>
              <a:ext cx="11170" cy="1307"/>
            </a:xfrm>
            <a:prstGeom prst="rect">
              <a:avLst/>
            </a:prstGeom>
            <a:noFill/>
            <a:ln w="9525">
              <a:noFill/>
            </a:ln>
          </p:spPr>
          <p:txBody>
            <a:bodyPr wrap="square" anchor="t">
              <a:spAutoFit/>
            </a:bodyPr>
            <a:p>
              <a:pPr algn="just">
                <a:lnSpc>
                  <a:spcPct val="150000"/>
                </a:lnSpc>
              </a:pPr>
              <a:r>
                <a:rPr lang="zh-CN" altLang="en-US" sz="1600" dirty="0">
                  <a:solidFill>
                    <a:srgbClr val="000000"/>
                  </a:solidFill>
                  <a:latin typeface="微软雅黑" panose="020B0503020204020204" charset="-122"/>
                  <a:ea typeface="微软雅黑" panose="020B0503020204020204" charset="-122"/>
                  <a:sym typeface="微软雅黑" panose="020B0503020204020204" charset="-122"/>
                </a:rPr>
                <a:t>人民生活更加美好，人的全面发展、全体人民共同富裕取得更为明显的实质性进展。</a:t>
              </a:r>
              <a:endParaRPr lang="zh-CN" altLang="en-US" dirty="0">
                <a:ea typeface="Arial" panose="020B0604020202020204" pitchFamily="34" charset="0"/>
              </a:endParaRPr>
            </a:p>
          </p:txBody>
        </p:sp>
      </p:grpSp>
    </p:spTree>
  </p:cSld>
  <p:clrMapOvr>
    <a:masterClrMapping/>
  </p:clrMapOvr>
  <p:transition/>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
      <a:majorFont>
        <a:latin typeface="Arial Black"/>
        <a:ea typeface="微软雅黑"/>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6222</Words>
  <Application>WPS 演示</Application>
  <PresentationFormat>宽屏</PresentationFormat>
  <Paragraphs>347</Paragraphs>
  <Slides>35</Slides>
  <Notes>0</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35</vt:i4>
      </vt:variant>
    </vt:vector>
  </HeadingPairs>
  <TitlesOfParts>
    <vt:vector size="59" baseType="lpstr">
      <vt:lpstr>Arial</vt:lpstr>
      <vt:lpstr>宋体</vt:lpstr>
      <vt:lpstr>Wingdings</vt:lpstr>
      <vt:lpstr>Arial Black</vt:lpstr>
      <vt:lpstr>方正楷体简体</vt:lpstr>
      <vt:lpstr>微软雅黑</vt:lpstr>
      <vt:lpstr>黑体</vt:lpstr>
      <vt:lpstr>字魂35号-经典雅黑</vt:lpstr>
      <vt:lpstr>思源黑体 CN Medium</vt:lpstr>
      <vt:lpstr>方正正粗黑简体</vt:lpstr>
      <vt:lpstr>zihun58hao-chuangzhonghei</vt:lpstr>
      <vt:lpstr>Arial Unicode MS</vt:lpstr>
      <vt:lpstr>楷体_GB2312</vt:lpstr>
      <vt:lpstr>Lato Regular</vt:lpstr>
      <vt:lpstr>仿宋_GB2312</vt:lpstr>
      <vt:lpstr>方正仿宋简体</vt:lpstr>
      <vt:lpstr>楷体</vt:lpstr>
      <vt:lpstr>汉仪刚艺体-85W</vt:lpstr>
      <vt:lpstr>汉仪中黑简</vt:lpstr>
      <vt:lpstr>汉仪铸字招牌黑W</vt:lpstr>
      <vt:lpstr>仿宋</vt:lpstr>
      <vt:lpstr>Segoe Print</vt:lpstr>
      <vt:lpstr>Office 主题​​</vt:lpstr>
      <vt:lpstr>1_Office 主题​​</vt:lpstr>
      <vt:lpstr> 学习贯彻党的十九届五中全会精神 谋划揭阳市“十四五”经济社会发展</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贾明伟</dc:creator>
  <cp:lastModifiedBy>lenovo</cp:lastModifiedBy>
  <cp:revision>207</cp:revision>
  <dcterms:created xsi:type="dcterms:W3CDTF">2019-09-19T02:01:00Z</dcterms:created>
  <dcterms:modified xsi:type="dcterms:W3CDTF">2020-12-22T01:50:50Z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2052-10.8.0.6423</vt:lpwstr>
  </property>
</Properties>
</file>