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326" r:id="rId6"/>
    <p:sldId id="261" r:id="rId7"/>
    <p:sldId id="262" r:id="rId8"/>
    <p:sldId id="264" r:id="rId9"/>
    <p:sldId id="265" r:id="rId10"/>
    <p:sldId id="266" r:id="rId11"/>
    <p:sldId id="267" r:id="rId12"/>
    <p:sldId id="268" r:id="rId13"/>
    <p:sldId id="269" r:id="rId14"/>
    <p:sldId id="270" r:id="rId15"/>
    <p:sldId id="271" r:id="rId16"/>
    <p:sldId id="272" r:id="rId17"/>
    <p:sldId id="309" r:id="rId18"/>
    <p:sldId id="310" r:id="rId19"/>
    <p:sldId id="318" r:id="rId20"/>
    <p:sldId id="319" r:id="rId21"/>
    <p:sldId id="273" r:id="rId22"/>
    <p:sldId id="274" r:id="rId23"/>
    <p:sldId id="275" r:id="rId24"/>
    <p:sldId id="276" r:id="rId25"/>
    <p:sldId id="277" r:id="rId26"/>
    <p:sldId id="282" r:id="rId27"/>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484ED7-7027-46D8-81B6-1A4EC2E78B1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484ED7-7027-46D8-81B6-1A4EC2E78B1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484ED7-7027-46D8-81B6-1A4EC2E78B1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484ED7-7027-46D8-81B6-1A4EC2E78B1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484ED7-7027-46D8-81B6-1A4EC2E78B1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9700" y="2562224"/>
            <a:ext cx="9372600" cy="1331913"/>
          </a:xfrm>
        </p:spPr>
        <p:txBody>
          <a:bodyPr anchor="b"/>
          <a:lstStyle>
            <a:lvl1pPr algn="ctr">
              <a:defRPr sz="600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409700" y="3986213"/>
            <a:ext cx="9372600" cy="1366837"/>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7C795D98-AEE8-4891-9F58-36BB80AABC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4021AC-F432-4AB3-9EF0-B2702F9D7A9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BC47A4-756D-490B-A52F-7D9E2C9FC05F}" type="slidenum">
              <a:rPr lang="zh-CN" altLang="en-US" smtClean="0"/>
            </a:fld>
            <a:endParaRPr lang="zh-CN" altLang="en-US"/>
          </a:p>
        </p:txBody>
      </p:sp>
      <p:sp>
        <p:nvSpPr>
          <p:cNvPr id="7" name="内容占位符 6"/>
          <p:cNvSpPr>
            <a:spLocks noGrp="1"/>
          </p:cNvSpPr>
          <p:nvPr>
            <p:ph sz="quarter" idx="13"/>
          </p:nvPr>
        </p:nvSpPr>
        <p:spPr>
          <a:xfrm>
            <a:off x="838200" y="637922"/>
            <a:ext cx="10515600" cy="557509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C795D98-AEE8-4891-9F58-36BB80AABC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4021AC-F432-4AB3-9EF0-B2702F9D7A9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2438400"/>
            <a:ext cx="10515600" cy="1733550"/>
          </a:xfrm>
          <a:prstGeom prst="roundRect">
            <a:avLst>
              <a:gd name="adj" fmla="val 50000"/>
            </a:avLst>
          </a:prstGeom>
          <a:solidFill>
            <a:schemeClr val="bg1">
              <a:alpha val="50000"/>
            </a:schemeClr>
          </a:solidFill>
        </p:spPr>
        <p:txBody>
          <a:bodyPr anchor="ctr">
            <a:normAutofit/>
          </a:bodyPr>
          <a:lstStyle>
            <a:lvl1pPr algn="ctr">
              <a:defRPr sz="60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1850" y="4198938"/>
            <a:ext cx="10515600" cy="738822"/>
          </a:xfrm>
          <a:prstGeom prst="rect">
            <a:avLst/>
          </a:prstGeo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日期占位符 3"/>
          <p:cNvSpPr>
            <a:spLocks noGrp="1"/>
          </p:cNvSpPr>
          <p:nvPr>
            <p:ph type="dt" sz="half" idx="10"/>
          </p:nvPr>
        </p:nvSpPr>
        <p:spPr/>
        <p:txBody>
          <a:bodyPr>
            <a:normAutofit/>
          </a:bodyPr>
          <a:lstStyle/>
          <a:p>
            <a:fld id="{7C795D98-AEE8-4891-9F58-36BB80AABC87}" type="datetimeFigureOut">
              <a:rPr lang="zh-CN" altLang="en-US" smtClean="0"/>
            </a:fld>
            <a:endParaRPr lang="zh-CN" altLang="en-US"/>
          </a:p>
        </p:txBody>
      </p:sp>
      <p:sp>
        <p:nvSpPr>
          <p:cNvPr id="5" name="页脚占位符 4"/>
          <p:cNvSpPr>
            <a:spLocks noGrp="1"/>
          </p:cNvSpPr>
          <p:nvPr>
            <p:ph type="ftr" sz="quarter" idx="11"/>
          </p:nvPr>
        </p:nvSpPr>
        <p:spPr/>
        <p:txBody>
          <a:bodyPr>
            <a:normAutofit/>
          </a:bodyPr>
          <a:lstStyle/>
          <a:p>
            <a:endParaRPr lang="zh-CN" altLang="en-US"/>
          </a:p>
        </p:txBody>
      </p:sp>
      <p:sp>
        <p:nvSpPr>
          <p:cNvPr id="6" name="灯片编号占位符 5"/>
          <p:cNvSpPr>
            <a:spLocks noGrp="1"/>
          </p:cNvSpPr>
          <p:nvPr>
            <p:ph type="sldNum" sz="quarter" idx="12"/>
          </p:nvPr>
        </p:nvSpPr>
        <p:spPr/>
        <p:txBody>
          <a:bodyPr>
            <a:normAutofit/>
          </a:bodyPr>
          <a:lstStyle/>
          <a:p>
            <a:fld id="{024021AC-F432-4AB3-9EF0-B2702F9D7A9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285875"/>
            <a:ext cx="5181600" cy="48910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6172200" y="1285875"/>
            <a:ext cx="5181600" cy="48910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C795D98-AEE8-4891-9F58-36BB80AABC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4021AC-F432-4AB3-9EF0-B2702F9D7A9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9788" y="125444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078354"/>
            <a:ext cx="5157787" cy="409384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25444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078354"/>
            <a:ext cx="5183188" cy="409384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C795D98-AEE8-4891-9F58-36BB80AABC8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24021AC-F432-4AB3-9EF0-B2702F9D7A9D}" type="slidenum">
              <a:rPr lang="zh-CN" altLang="en-US" smtClean="0"/>
            </a:fld>
            <a:endParaRPr lang="zh-CN" altLang="en-US"/>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605600" y="2890800"/>
            <a:ext cx="8982000" cy="1076400"/>
          </a:xfrm>
          <a:solidFill>
            <a:schemeClr val="tx1">
              <a:lumMod val="10000"/>
              <a:lumOff val="90000"/>
              <a:alpha val="95000"/>
            </a:schemeClr>
          </a:solidFill>
        </p:spPr>
        <p:txBody>
          <a:bodyPr>
            <a:normAutofit/>
          </a:bodyPr>
          <a:lstStyle>
            <a:lvl1pPr algn="ctr">
              <a:defRPr sz="8800">
                <a:solidFill>
                  <a:schemeClr val="accent1">
                    <a:lumMod val="50000"/>
                  </a:schemeClr>
                </a:solidFill>
              </a:defRPr>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normAutofit/>
          </a:bodyPr>
          <a:lstStyle/>
          <a:p>
            <a:fld id="{7C795D98-AEE8-4891-9F58-36BB80AABC87}" type="datetimeFigureOut">
              <a:rPr lang="zh-CN" altLang="en-US" smtClean="0"/>
            </a:fld>
            <a:endParaRPr lang="zh-CN" altLang="en-US"/>
          </a:p>
        </p:txBody>
      </p:sp>
      <p:sp>
        <p:nvSpPr>
          <p:cNvPr id="4" name="页脚占位符 3"/>
          <p:cNvSpPr>
            <a:spLocks noGrp="1"/>
          </p:cNvSpPr>
          <p:nvPr>
            <p:ph type="ftr" sz="quarter" idx="11"/>
          </p:nvPr>
        </p:nvSpPr>
        <p:spPr/>
        <p:txBody>
          <a:bodyPr>
            <a:normAutofit/>
          </a:bodyPr>
          <a:lstStyle/>
          <a:p>
            <a:endParaRPr lang="zh-CN" altLang="en-US"/>
          </a:p>
        </p:txBody>
      </p:sp>
      <p:sp>
        <p:nvSpPr>
          <p:cNvPr id="5" name="灯片编号占位符 4"/>
          <p:cNvSpPr>
            <a:spLocks noGrp="1"/>
          </p:cNvSpPr>
          <p:nvPr>
            <p:ph type="sldNum" sz="quarter" idx="12"/>
          </p:nvPr>
        </p:nvSpPr>
        <p:spPr/>
        <p:txBody>
          <a:bodyPr>
            <a:normAutofit/>
          </a:bodyPr>
          <a:lstStyle/>
          <a:p>
            <a:fld id="{024021AC-F432-4AB3-9EF0-B2702F9D7A9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795D98-AEE8-4891-9F58-36BB80AABC8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4021AC-F432-4AB3-9EF0-B2702F9D7A9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7" y="718452"/>
            <a:ext cx="4165200" cy="1600200"/>
          </a:xfrm>
        </p:spPr>
        <p:txBody>
          <a:bodyPr anchor="t" anchorCtr="0"/>
          <a:lstStyle>
            <a:lvl1pPr>
              <a:defRPr sz="3200"/>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5184000" y="718452"/>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7" y="2318652"/>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927771" y="517522"/>
            <a:ext cx="1426028" cy="5811838"/>
          </a:xfrm>
        </p:spPr>
        <p:txBody>
          <a:bodyPr vert="eaVert">
            <a:normAutofit/>
          </a:bodyPr>
          <a:lstStyle>
            <a:lvl1pPr>
              <a:defRPr sz="3600"/>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517522"/>
            <a:ext cx="8828314"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C795D98-AEE8-4891-9F58-36BB80AABC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4021AC-F432-4AB3-9EF0-B2702F9D7A9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6.png"/><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5.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180975"/>
            <a:ext cx="10515600" cy="748665"/>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3"/>
            </p:custDataLst>
          </p:nvPr>
        </p:nvSpPr>
        <p:spPr>
          <a:xfrm>
            <a:off x="838200" y="1304925"/>
            <a:ext cx="10515600" cy="48720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442075"/>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C795D98-AEE8-4891-9F58-36BB80AABC87}" type="datetimeFigureOut">
              <a:rPr lang="zh-CN" altLang="en-US" smtClean="0"/>
            </a:fld>
            <a:endParaRPr lang="zh-CN" altLang="en-US" dirty="0"/>
          </a:p>
        </p:txBody>
      </p:sp>
      <p:sp>
        <p:nvSpPr>
          <p:cNvPr id="5" name="页脚占位符 4"/>
          <p:cNvSpPr>
            <a:spLocks noGrp="1"/>
          </p:cNvSpPr>
          <p:nvPr>
            <p:ph type="ftr" sz="quarter" idx="3"/>
          </p:nvPr>
        </p:nvSpPr>
        <p:spPr>
          <a:xfrm>
            <a:off x="4038600" y="6442075"/>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42075"/>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024021AC-F432-4AB3-9EF0-B2702F9D7A9D}" type="slidenum">
              <a:rPr lang="zh-CN" altLang="en-US" smtClean="0"/>
            </a:fld>
            <a:endParaRPr lang="zh-CN" altLang="en-US"/>
          </a:p>
        </p:txBody>
      </p:sp>
      <p:pic>
        <p:nvPicPr>
          <p:cNvPr id="8" name="Picture 2"/>
          <p:cNvPicPr>
            <a:picLocks noChangeAspect="1" noChangeArrowheads="1"/>
          </p:cNvPicPr>
          <p:nvPr userDrawn="1"/>
        </p:nvPicPr>
        <p:blipFill>
          <a:blip r:embed="rId14" cstate="print"/>
          <a:srcRect/>
          <a:stretch>
            <a:fillRect/>
          </a:stretch>
        </p:blipFill>
        <p:spPr bwMode="auto">
          <a:xfrm>
            <a:off x="11503025" y="79375"/>
            <a:ext cx="595313" cy="708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b="1" kern="1200">
          <a:solidFill>
            <a:schemeClr val="accent6"/>
          </a:solidFill>
          <a:latin typeface="+mj-lt"/>
          <a:ea typeface="+mj-ea"/>
          <a:cs typeface="+mj-cs"/>
        </a:defRPr>
      </a:lvl1pPr>
    </p:titleStyle>
    <p:bodyStyle>
      <a:lvl1pPr marL="360045" indent="-360045" algn="just" defTabSz="914400" rtl="0" eaLnBrk="1" latinLnBrk="0" hangingPunct="1">
        <a:lnSpc>
          <a:spcPct val="130000"/>
        </a:lnSpc>
        <a:spcBef>
          <a:spcPts val="1200"/>
        </a:spcBef>
        <a:buSzPct val="80000"/>
        <a:buFont typeface="Wingdings" panose="05000000000000000000" pitchFamily="2" charset="2"/>
        <a:buChar char="m"/>
        <a:defRPr sz="2400" kern="1200">
          <a:solidFill>
            <a:schemeClr val="accent2"/>
          </a:solidFill>
          <a:latin typeface="+mn-lt"/>
          <a:ea typeface="+mn-ea"/>
          <a:cs typeface="+mn-cs"/>
        </a:defRPr>
      </a:lvl1pPr>
      <a:lvl2pPr marL="702945" indent="-342900" algn="just" defTabSz="914400" rtl="0" eaLnBrk="1" latinLnBrk="0" hangingPunct="1">
        <a:lnSpc>
          <a:spcPct val="120000"/>
        </a:lnSpc>
        <a:spcBef>
          <a:spcPts val="600"/>
        </a:spcBef>
        <a:buFont typeface="Arial" panose="020B0604020202020204" pitchFamily="34" charset="0"/>
        <a:buChar char="•"/>
        <a:defRPr sz="2000" kern="1200">
          <a:solidFill>
            <a:schemeClr val="accent2"/>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6.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1.xml"/><Relationship Id="rId3" Type="http://schemas.openxmlformats.org/officeDocument/2006/relationships/hyperlink" Target="file:///G:\&#23478;&#37324;&#31508;&#35760;&#26412;&#30005;&#33041;&#19978;&#30340;&#20869;&#23481;\&#29579;&#25991;&#20052;&#65288;&#23478;&#65289;\16-17(2)&#25152;&#20570;&#24037;&#20316;\&#12298;&#24188;&#20799;&#22253;&#25945;&#32946;&#27963;&#21160;&#35774;&#35745;&#19982;&#25351;&#23548;&#12299;&#19996;&#24072;&#22823;&#20986;&#29256;&#36164;&#26009;\&#32534;&#20070;&#36164;&#26009;\&#19996;&#21271;&#24072;&#22823;&#12298;&#24188;&#20799;&#22253;&#25945;&#32946;&#27963;&#21160;&#35774;&#35745;&#19982;&#25351;&#23548;&#12299;&#32479;&#31295;\&#35848;&#35805;&#27963;&#21160;&#19982;&#26085;&#24120;&#20132;&#35848;&#30340;&#20851;&#31995;.pptx" TargetMode="External"/><Relationship Id="rId2" Type="http://schemas.openxmlformats.org/officeDocument/2006/relationships/tags" Target="../tags/tag20.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custDataLst>
              <p:tags r:id="rId1"/>
            </p:custDataLst>
          </p:nvPr>
        </p:nvSpPr>
        <p:spPr/>
        <p:txBody>
          <a:bodyPr>
            <a:noAutofit/>
          </a:bodyPr>
          <a:p>
            <a:pPr algn="ctr"/>
            <a:r>
              <a:rPr lang="zh-CN" altLang="en-US" sz="4800" dirty="0" smtClean="0">
                <a:solidFill>
                  <a:srgbClr val="FF0000"/>
                </a:solidFill>
                <a:latin typeface="隶书" panose="02010509060101010101" pitchFamily="1" charset="-122"/>
                <a:ea typeface="隶书" panose="02010509060101010101" pitchFamily="1" charset="-122"/>
              </a:rPr>
              <a:t> 项目六   幼儿园健康教育活动的               设计与指导</a:t>
            </a:r>
            <a:endParaRPr lang="zh-CN" altLang="en-US" sz="4800" dirty="0" smtClean="0">
              <a:solidFill>
                <a:srgbClr val="FF0000"/>
              </a:solidFill>
              <a:latin typeface="隶书" panose="02010509060101010101" pitchFamily="1" charset="-122"/>
              <a:ea typeface="隶书" panose="02010509060101010101" pitchFamily="1" charset="-122"/>
            </a:endParaRPr>
          </a:p>
        </p:txBody>
      </p:sp>
      <p:sp>
        <p:nvSpPr>
          <p:cNvPr id="3" name="文本框 2"/>
          <p:cNvSpPr txBox="1"/>
          <p:nvPr/>
        </p:nvSpPr>
        <p:spPr>
          <a:xfrm>
            <a:off x="6527165" y="80010"/>
            <a:ext cx="4918075" cy="681355"/>
          </a:xfrm>
          <a:prstGeom prst="rect">
            <a:avLst/>
          </a:prstGeom>
          <a:noFill/>
        </p:spPr>
        <p:txBody>
          <a:bodyPr wrap="square" rtlCol="0">
            <a:spAutoFit/>
          </a:bodyPr>
          <a:p>
            <a:pPr algn="r">
              <a:lnSpc>
                <a:spcPct val="120000"/>
              </a:lnSpc>
            </a:pPr>
            <a:r>
              <a:rPr lang="zh-CN" altLang="en-US" sz="1600" b="1">
                <a:solidFill>
                  <a:schemeClr val="bg1"/>
                </a:solidFill>
              </a:rPr>
              <a:t>东北师范大学出版社</a:t>
            </a:r>
            <a:endParaRPr lang="zh-CN" altLang="en-US" sz="1600" b="1">
              <a:solidFill>
                <a:schemeClr val="bg1"/>
              </a:solidFill>
            </a:endParaRPr>
          </a:p>
          <a:p>
            <a:pPr algn="r">
              <a:lnSpc>
                <a:spcPct val="120000"/>
              </a:lnSpc>
            </a:pPr>
            <a:r>
              <a:rPr lang="en-US" altLang="zh-CN" sz="1600" b="1">
                <a:solidFill>
                  <a:schemeClr val="bg1"/>
                </a:solidFill>
              </a:rPr>
              <a:t>NORTHEAST NORMAL UNIVERSITY PRESS</a:t>
            </a:r>
            <a:endParaRPr lang="en-US" altLang="zh-CN" sz="1600" b="1">
              <a:solidFill>
                <a:schemeClr val="bg1"/>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custDataLst>
              <p:tags r:id="rId1"/>
            </p:custDataLst>
          </p:nvPr>
        </p:nvSpPr>
        <p:spPr/>
        <p:txBody>
          <a:bodyPr>
            <a:normAutofit/>
          </a:bodyPr>
          <a:p>
            <a:r>
              <a:rPr lang="zh-CN" altLang="en-US" smtClean="0">
                <a:sym typeface="+mn-ea"/>
              </a:rPr>
              <a:t> 二、理解身体锻炼活动的特点</a:t>
            </a:r>
            <a:endParaRPr lang="zh-CN" altLang="en-US" smtClean="0">
              <a:sym typeface="+mn-ea"/>
            </a:endParaRPr>
          </a:p>
        </p:txBody>
      </p:sp>
      <p:sp>
        <p:nvSpPr>
          <p:cNvPr id="7" name="内容占位符 6"/>
          <p:cNvSpPr>
            <a:spLocks noGrp="1"/>
          </p:cNvSpPr>
          <p:nvPr>
            <p:ph idx="1"/>
            <p:custDataLst>
              <p:tags r:id="rId2"/>
            </p:custDataLst>
          </p:nvPr>
        </p:nvSpPr>
        <p:spPr/>
        <p:txBody>
          <a:bodyPr>
            <a:normAutofit/>
          </a:bodyPr>
          <a:p>
            <a:pPr marL="0" indent="0" algn="l">
              <a:buNone/>
            </a:pPr>
            <a:r>
              <a:rPr lang="zh-CN" altLang="en-US" b="1" smtClean="0"/>
              <a:t>（一）具有竞争性</a:t>
            </a:r>
            <a:endParaRPr lang="zh-CN" altLang="en-US" b="1" smtClean="0"/>
          </a:p>
          <a:p>
            <a:pPr marL="0" indent="0" algn="l">
              <a:buNone/>
            </a:pPr>
            <a:r>
              <a:rPr lang="zh-CN" altLang="en-US" b="1" smtClean="0"/>
              <a:t> （二）具有趣味性</a:t>
            </a:r>
            <a:endParaRPr lang="zh-CN" altLang="en-US" b="1" smtClean="0"/>
          </a:p>
          <a:p>
            <a:pPr marL="0" indent="0" algn="l">
              <a:buNone/>
            </a:pPr>
            <a:r>
              <a:rPr lang="zh-CN" altLang="en-US" b="1" smtClean="0"/>
              <a:t>（三）具有规则性</a:t>
            </a:r>
            <a:endParaRPr lang="zh-CN" altLang="en-US" b="1" smtClean="0"/>
          </a:p>
          <a:p>
            <a:pPr marL="0" indent="0" algn="l">
              <a:buNone/>
            </a:pPr>
            <a:r>
              <a:rPr lang="zh-CN" altLang="en-US" b="1" smtClean="0"/>
              <a:t> （四）具有综合性</a:t>
            </a:r>
            <a:endParaRPr lang="zh-CN" altLang="en-US" b="1" smtClean="0"/>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custDataLst>
              <p:tags r:id="rId1"/>
            </p:custDataLst>
          </p:nvPr>
        </p:nvSpPr>
        <p:spPr/>
        <p:txBody>
          <a:bodyPr/>
          <a:p>
            <a:r>
              <a:rPr lang="zh-CN" altLang="en-US" smtClean="0">
                <a:sym typeface="+mn-ea"/>
              </a:rPr>
              <a:t> 三、掌握身体锻炼活动的目标</a:t>
            </a:r>
            <a:endParaRPr lang="zh-CN" altLang="en-US" smtClean="0">
              <a:sym typeface="+mn-ea"/>
            </a:endParaRPr>
          </a:p>
        </p:txBody>
      </p:sp>
      <p:sp>
        <p:nvSpPr>
          <p:cNvPr id="7" name="内容占位符 6"/>
          <p:cNvSpPr>
            <a:spLocks noGrp="1"/>
          </p:cNvSpPr>
          <p:nvPr>
            <p:ph idx="1"/>
            <p:custDataLst>
              <p:tags r:id="rId2"/>
            </p:custDataLst>
          </p:nvPr>
        </p:nvSpPr>
        <p:spPr/>
        <p:txBody>
          <a:bodyPr>
            <a:normAutofit/>
          </a:bodyPr>
          <a:p>
            <a:pPr marL="0" indent="0" algn="l">
              <a:buNone/>
            </a:pPr>
            <a:r>
              <a:rPr lang="zh-CN" altLang="en-US" b="1" smtClean="0"/>
              <a:t>  总目标</a:t>
            </a:r>
            <a:endParaRPr lang="zh-CN" altLang="en-US" b="1" smtClean="0"/>
          </a:p>
          <a:p>
            <a:pPr marL="228600" indent="-228600" algn="l">
              <a:lnSpc>
                <a:spcPct val="100000"/>
              </a:lnSpc>
              <a:buSzTx/>
              <a:buFont typeface="Arial" panose="020B0604020202020204" pitchFamily="34" charset="0"/>
              <a:buChar char="•"/>
            </a:pPr>
            <a:r>
              <a:rPr lang="zh-CN" altLang="en-US" b="1" smtClean="0"/>
              <a:t>1. 开展丰富多彩的户外游戏和体育活动，培养幼儿参加体育活动的兴趣和习惯，增强体质，提高对环境的适应能力。</a:t>
            </a:r>
            <a:endParaRPr lang="zh-CN" altLang="en-US" b="1" smtClean="0"/>
          </a:p>
          <a:p>
            <a:pPr marL="228600" indent="-228600" algn="l">
              <a:lnSpc>
                <a:spcPct val="100000"/>
              </a:lnSpc>
              <a:buSzTx/>
              <a:buFont typeface="Arial" panose="020B0604020202020204" pitchFamily="34" charset="0"/>
              <a:buChar char="•"/>
            </a:pPr>
            <a:r>
              <a:rPr lang="zh-CN" altLang="en-US" b="1" smtClean="0"/>
              <a:t>2. 用幼儿感兴趣的方式发展基本动作，提高动作的协调性、灵活性。</a:t>
            </a:r>
            <a:endParaRPr lang="zh-CN" altLang="en-US" b="1" smtClean="0"/>
          </a:p>
          <a:p>
            <a:pPr marL="228600" indent="-228600" algn="l">
              <a:lnSpc>
                <a:spcPct val="100000"/>
              </a:lnSpc>
              <a:buSzTx/>
              <a:buFont typeface="Arial" panose="020B0604020202020204" pitchFamily="34" charset="0"/>
              <a:buChar char="•"/>
            </a:pPr>
            <a:r>
              <a:rPr lang="zh-CN" altLang="en-US" b="1" smtClean="0"/>
              <a:t>3. 在体育活动中，培养幼儿坚强、勇敢、不怕困难的意志品质和主动、乐观、合作的态度。</a:t>
            </a:r>
            <a:endParaRPr lang="zh-CN" altLang="en-US" b="1" smtClean="0"/>
          </a:p>
          <a:p>
            <a:pPr marL="228600" indent="-228600" algn="l">
              <a:lnSpc>
                <a:spcPct val="100000"/>
              </a:lnSpc>
              <a:buSzTx/>
              <a:buFont typeface="Arial" panose="020B0604020202020204" pitchFamily="34" charset="0"/>
              <a:buChar char="•"/>
            </a:pPr>
            <a:r>
              <a:rPr lang="zh-CN" altLang="en-US" b="1" smtClean="0"/>
              <a:t>    各年龄班目标</a:t>
            </a:r>
            <a:endParaRPr lang="zh-CN" altLang="en-US" b="1" smtClean="0"/>
          </a:p>
          <a:p>
            <a:pPr marL="228600" indent="-228600" algn="l">
              <a:lnSpc>
                <a:spcPct val="100000"/>
              </a:lnSpc>
              <a:buSzTx/>
              <a:buFont typeface="Arial" panose="020B0604020202020204" pitchFamily="34" charset="0"/>
              <a:buChar char="•"/>
            </a:pPr>
            <a:r>
              <a:rPr lang="zh-CN" altLang="en-US" b="1" smtClean="0"/>
              <a:t>幼儿园各年龄阶段健康教育中身体锻炼活动的目标（见教材表6-2）。</a:t>
            </a:r>
            <a:endParaRPr lang="zh-CN" altLang="en-US" b="1" smtClean="0"/>
          </a:p>
        </p:txBody>
      </p:sp>
      <p:sp>
        <p:nvSpPr>
          <p:cNvPr id="48" name="文本框 11"/>
          <p:cNvSpPr txBox="1"/>
          <p:nvPr/>
        </p:nvSpPr>
        <p:spPr>
          <a:xfrm>
            <a:off x="6792913" y="5447665"/>
            <a:ext cx="3676015" cy="857250"/>
          </a:xfrm>
          <a:prstGeom prst="rect">
            <a:avLst/>
          </a:prstGeom>
          <a:solidFill>
            <a:srgbClr val="FFFFFF"/>
          </a:solidFill>
          <a:ln w="6350">
            <a:solidFill>
              <a:prstClr val="black"/>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b="1" kern="100">
                <a:solidFill>
                  <a:srgbClr val="000000"/>
                </a:solidFill>
                <a:latin typeface="华文隶书" panose="02010800040101010101" charset="-122"/>
                <a:ea typeface="华文隶书" panose="02010800040101010101" charset="-122"/>
                <a:cs typeface="Times New Roman" panose="02020603050405020304"/>
                <a:sym typeface="Times New Roman" panose="02020603050405020304"/>
              </a:rPr>
              <a:t>练一练</a:t>
            </a:r>
            <a:endParaRPr lang="en-US" altLang="zh-CN" b="1" kern="100">
              <a:solidFill>
                <a:srgbClr val="000000"/>
              </a:solidFill>
              <a:latin typeface="华文隶书" panose="02010800040101010101" charset="-122"/>
              <a:ea typeface="华文隶书" panose="02010800040101010101" charset="-122"/>
              <a:cs typeface="Times New Roman" panose="02020603050405020304"/>
              <a:sym typeface="Times New Roman" panose="02020603050405020304"/>
            </a:endParaRPr>
          </a:p>
          <a:p>
            <a:pPr indent="260985" algn="just"/>
            <a:r>
              <a:rPr lang="en-US" altLang="zh-CN" kern="100">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试拟定一个大班体育活动“长凳游戏”的活动目标。</a:t>
            </a:r>
            <a:endParaRPr lang="en-US" altLang="zh-CN" kern="100">
              <a:solidFill>
                <a:srgbClr val="000000"/>
              </a:solidFill>
              <a:latin typeface="Calibri" panose="020F0502020204030204"/>
              <a:ea typeface="宋体" panose="02010600030101010101" pitchFamily="2" charset="-122"/>
              <a:cs typeface="Times New Roman" panose="02020603050405020304"/>
              <a:sym typeface="Times New Roman" panose="02020603050405020304"/>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46125" y="662885"/>
            <a:ext cx="10515600" cy="4974328"/>
          </a:xfrm>
        </p:spPr>
        <p:txBody>
          <a:bodyPr>
            <a:normAutofit lnSpcReduction="20000"/>
          </a:bodyPr>
          <a:p>
            <a:pPr marL="0" indent="0">
              <a:buNone/>
            </a:pPr>
            <a:endParaRPr lang="zh-CN" altLang="en-US"/>
          </a:p>
          <a:p>
            <a:pPr marL="0" indent="0">
              <a:buNone/>
            </a:pPr>
            <a:r>
              <a:rPr lang="zh-CN" altLang="en-US" sz="2800" b="1"/>
              <a:t> </a:t>
            </a:r>
            <a:r>
              <a:rPr lang="zh-CN" altLang="en-US" sz="3200" b="1">
                <a:latin typeface="楷体" panose="02010609060101010101" charset="-122"/>
                <a:ea typeface="楷体" panose="02010609060101010101" charset="-122"/>
              </a:rPr>
              <a:t>（一）幼儿体育教学活动（体育课）的设计</a:t>
            </a:r>
            <a:endParaRPr lang="zh-CN" altLang="en-US" sz="3200" b="1">
              <a:latin typeface="楷体" panose="02010609060101010101" charset="-122"/>
              <a:ea typeface="楷体" panose="02010609060101010101" charset="-122"/>
            </a:endParaRPr>
          </a:p>
          <a:p>
            <a:pPr marL="0" indent="0">
              <a:buNone/>
            </a:pPr>
            <a:r>
              <a:rPr lang="zh-CN" altLang="en-US" sz="2800" b="1">
                <a:solidFill>
                  <a:srgbClr val="FF0000"/>
                </a:solidFill>
              </a:rPr>
              <a:t>1. 设计幼儿体育教学应分清体育课的类型（包括新授课、复习课、综合课）</a:t>
            </a:r>
            <a:endParaRPr lang="zh-CN" altLang="en-US" sz="2800" b="1">
              <a:solidFill>
                <a:srgbClr val="FF0000"/>
              </a:solidFill>
            </a:endParaRPr>
          </a:p>
          <a:p>
            <a:pPr marL="0" indent="0">
              <a:buNone/>
            </a:pPr>
            <a:r>
              <a:rPr lang="zh-CN" altLang="en-US" sz="2800" b="1">
                <a:solidFill>
                  <a:srgbClr val="FF0000"/>
                </a:solidFill>
              </a:rPr>
              <a:t>2. 幼儿体育课的设计应依据人体机能能力变化规律</a:t>
            </a:r>
            <a:endParaRPr lang="zh-CN" altLang="en-US" sz="2800" b="1">
              <a:solidFill>
                <a:srgbClr val="FF0000"/>
              </a:solidFill>
            </a:endParaRPr>
          </a:p>
          <a:p>
            <a:pPr marL="0" indent="0">
              <a:buNone/>
            </a:pPr>
            <a:r>
              <a:rPr lang="zh-CN" altLang="en-US" sz="2800" b="1">
                <a:solidFill>
                  <a:srgbClr val="FF0000"/>
                </a:solidFill>
              </a:rPr>
              <a:t>3. 设计幼儿体育课还应注意活动过程的游戏化</a:t>
            </a:r>
            <a:endParaRPr lang="zh-CN" altLang="en-US" sz="2800" b="1">
              <a:solidFill>
                <a:srgbClr val="FF0000"/>
              </a:solidFill>
            </a:endParaRPr>
          </a:p>
        </p:txBody>
      </p:sp>
      <p:sp>
        <p:nvSpPr>
          <p:cNvPr id="6" name="标题 5"/>
          <p:cNvSpPr>
            <a:spLocks noGrp="1"/>
          </p:cNvSpPr>
          <p:nvPr>
            <p:ph type="title"/>
            <p:custDataLst>
              <p:tags r:id="rId1"/>
            </p:custDataLst>
          </p:nvPr>
        </p:nvSpPr>
        <p:spPr/>
        <p:txBody>
          <a:bodyPr/>
          <a:p>
            <a:r>
              <a:rPr lang="zh-CN" altLang="en-US" smtClean="0">
                <a:sym typeface="+mn-ea"/>
              </a:rPr>
              <a:t> </a:t>
            </a:r>
            <a:r>
              <a:rPr lang="zh-CN" altLang="en-US">
                <a:sym typeface="+mn-ea"/>
              </a:rPr>
              <a:t>四、掌握身体锻炼活动的设计步骤</a:t>
            </a:r>
            <a:endParaRPr lang="zh-CN" altLang="en-US" smtClean="0">
              <a:sym typeface="+mn-ea"/>
            </a:endParaRPr>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内容占位符 6"/>
          <p:cNvSpPr>
            <a:spLocks noGrp="1"/>
          </p:cNvSpPr>
          <p:nvPr>
            <p:ph idx="1"/>
            <p:custDataLst>
              <p:tags r:id="rId1"/>
            </p:custDataLst>
          </p:nvPr>
        </p:nvSpPr>
        <p:spPr/>
        <p:txBody>
          <a:bodyPr>
            <a:normAutofit/>
          </a:bodyPr>
          <a:p>
            <a:pPr marL="0" indent="0" algn="l">
              <a:buNone/>
            </a:pPr>
            <a:r>
              <a:rPr lang="zh-CN" altLang="en-US" b="1" smtClean="0">
                <a:solidFill>
                  <a:srgbClr val="FF0000"/>
                </a:solidFill>
              </a:rPr>
              <a:t>4. 幼儿体育课活动方案的步骤</a:t>
            </a:r>
            <a:endParaRPr lang="zh-CN" altLang="en-US" b="1" smtClean="0">
              <a:solidFill>
                <a:srgbClr val="FF0000"/>
              </a:solidFill>
            </a:endParaRPr>
          </a:p>
          <a:p>
            <a:pPr marL="0" indent="0" algn="l">
              <a:buNone/>
            </a:pPr>
            <a:r>
              <a:rPr lang="zh-CN" altLang="en-US" b="1" smtClean="0">
                <a:solidFill>
                  <a:schemeClr val="tx1"/>
                </a:solidFill>
              </a:rPr>
              <a:t>a. 活动名称及适合的年龄班。</a:t>
            </a:r>
            <a:endParaRPr lang="zh-CN" altLang="en-US" b="1" smtClean="0">
              <a:solidFill>
                <a:schemeClr val="tx1"/>
              </a:solidFill>
            </a:endParaRPr>
          </a:p>
          <a:p>
            <a:pPr marL="0" indent="0" algn="l">
              <a:buNone/>
            </a:pPr>
            <a:r>
              <a:rPr lang="zh-CN" altLang="en-US" b="1" smtClean="0">
                <a:solidFill>
                  <a:schemeClr val="tx1"/>
                </a:solidFill>
              </a:rPr>
              <a:t>b. 活动目标。</a:t>
            </a:r>
            <a:endParaRPr lang="zh-CN" altLang="en-US" b="1" smtClean="0">
              <a:solidFill>
                <a:schemeClr val="tx1"/>
              </a:solidFill>
            </a:endParaRPr>
          </a:p>
          <a:p>
            <a:pPr marL="0" indent="0" algn="l">
              <a:buNone/>
            </a:pPr>
            <a:r>
              <a:rPr lang="zh-CN" altLang="en-US" b="1" smtClean="0">
                <a:solidFill>
                  <a:schemeClr val="tx1"/>
                </a:solidFill>
              </a:rPr>
              <a:t>c. 活动准备（场地、器材、知识准备等）。</a:t>
            </a:r>
            <a:endParaRPr lang="zh-CN" altLang="en-US" b="1" smtClean="0">
              <a:solidFill>
                <a:schemeClr val="tx1"/>
              </a:solidFill>
            </a:endParaRPr>
          </a:p>
          <a:p>
            <a:pPr marL="0" indent="0" algn="l">
              <a:buNone/>
            </a:pPr>
            <a:r>
              <a:rPr lang="zh-CN" altLang="en-US" b="1" smtClean="0">
                <a:solidFill>
                  <a:schemeClr val="tx1"/>
                </a:solidFill>
              </a:rPr>
              <a:t>d. 活动过程（开始部分、基本部分、结束部分）。</a:t>
            </a:r>
            <a:endParaRPr lang="zh-CN" altLang="en-US" b="1" smtClean="0">
              <a:solidFill>
                <a:schemeClr val="tx1"/>
              </a:solidFill>
            </a:endParaRPr>
          </a:p>
          <a:p>
            <a:pPr marL="0" indent="0" algn="l">
              <a:buNone/>
            </a:pPr>
            <a:r>
              <a:rPr lang="zh-CN" altLang="en-US" b="1" smtClean="0">
                <a:solidFill>
                  <a:schemeClr val="tx1"/>
                </a:solidFill>
              </a:rPr>
              <a:t>e. 延伸活动。</a:t>
            </a:r>
            <a:endParaRPr lang="zh-CN" altLang="en-US" b="1" smtClean="0">
              <a:solidFill>
                <a:schemeClr val="tx1"/>
              </a:solidFill>
            </a:endParaRPr>
          </a:p>
          <a:p>
            <a:pPr marL="0" indent="0" algn="l">
              <a:buNone/>
            </a:pPr>
            <a:r>
              <a:rPr lang="zh-CN" altLang="en-US" b="1" smtClean="0">
                <a:solidFill>
                  <a:schemeClr val="tx1"/>
                </a:solidFill>
              </a:rPr>
              <a:t>f. 活动评价。</a:t>
            </a:r>
            <a:endParaRPr lang="zh-CN" altLang="en-US" b="1" smtClean="0">
              <a:solidFill>
                <a:schemeClr val="tx1"/>
              </a:solidFill>
            </a:endParaRPr>
          </a:p>
        </p:txBody>
      </p:sp>
      <p:sp>
        <p:nvSpPr>
          <p:cNvPr id="2" name="标题 1"/>
          <p:cNvSpPr/>
          <p:nvPr>
            <p:ph type="title"/>
          </p:nvPr>
        </p:nvSpPr>
        <p:spPr/>
        <p:txBody>
          <a:bodyPr/>
          <a:p>
            <a:endParaRPr lang="zh-CN" altLang="en-US"/>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315595"/>
            <a:ext cx="10896600" cy="5861685"/>
          </a:xfrm>
        </p:spPr>
        <p:txBody>
          <a:bodyPr/>
          <a:p>
            <a:pPr marL="0" indent="0">
              <a:buNone/>
            </a:pPr>
            <a:endParaRPr lang="zh-CN" altLang="en-US"/>
          </a:p>
          <a:p>
            <a:pPr marL="0" indent="0">
              <a:buNone/>
            </a:pPr>
            <a:r>
              <a:rPr lang="zh-CN" altLang="en-US" b="1"/>
              <a:t>  </a:t>
            </a:r>
            <a:r>
              <a:rPr lang="zh-CN" altLang="en-US" sz="3200" b="1">
                <a:latin typeface="楷体" panose="02010609060101010101" charset="-122"/>
                <a:ea typeface="楷体" panose="02010609060101010101" charset="-122"/>
              </a:rPr>
              <a:t>（二）幼儿早操活动的设计</a:t>
            </a:r>
            <a:endParaRPr lang="zh-CN" altLang="en-US" sz="3200" b="1">
              <a:latin typeface="楷体" panose="02010609060101010101" charset="-122"/>
              <a:ea typeface="楷体" panose="02010609060101010101" charset="-122"/>
            </a:endParaRPr>
          </a:p>
          <a:p>
            <a:pPr marL="0" indent="0">
              <a:buNone/>
            </a:pPr>
            <a:r>
              <a:rPr lang="zh-CN" altLang="en-US"/>
              <a:t>主要应注意以下四个方面：</a:t>
            </a:r>
            <a:endParaRPr lang="zh-CN" altLang="en-US"/>
          </a:p>
          <a:p>
            <a:pPr marL="0" indent="0">
              <a:buNone/>
            </a:pPr>
            <a:r>
              <a:rPr lang="zh-CN" altLang="en-US"/>
              <a:t>    1. 活动的全过程应遵循人体生理机能能力变化的规律。尤其是活动量的安排，应由小到中等，再由中等到小，绝不能过量。</a:t>
            </a:r>
            <a:endParaRPr lang="zh-CN" altLang="en-US"/>
          </a:p>
          <a:p>
            <a:pPr marL="0" indent="0">
              <a:buNone/>
            </a:pPr>
            <a:r>
              <a:rPr lang="zh-CN" altLang="en-US"/>
              <a:t>    2. 早操活动的内容应丰富多样</a:t>
            </a:r>
            <a:endParaRPr lang="zh-CN" altLang="en-US"/>
          </a:p>
          <a:p>
            <a:pPr marL="0" indent="0">
              <a:buNone/>
            </a:pPr>
            <a:r>
              <a:rPr lang="zh-CN" altLang="en-US">
                <a:solidFill>
                  <a:srgbClr val="FF0000"/>
                </a:solidFill>
              </a:rPr>
              <a:t>结合早操活动的要求，建议各部分内容应有开始、中间、结束三个基本环节。</a:t>
            </a:r>
            <a:endParaRPr lang="zh-CN" altLang="en-US">
              <a:solidFill>
                <a:srgbClr val="FF0000"/>
              </a:solidFill>
            </a:endParaRPr>
          </a:p>
          <a:p>
            <a:pPr marL="0" indent="0">
              <a:buNone/>
            </a:pPr>
            <a:r>
              <a:rPr lang="zh-CN" altLang="en-US"/>
              <a:t>   3. 早操活动的形式应灵活多样</a:t>
            </a:r>
            <a:endParaRPr lang="zh-CN" altLang="en-US"/>
          </a:p>
          <a:p>
            <a:pPr marL="0" indent="0">
              <a:buNone/>
            </a:pPr>
            <a:r>
              <a:rPr lang="zh-CN" altLang="en-US"/>
              <a:t>  4. 合理地安排早操的时间和地点</a:t>
            </a:r>
            <a:endParaRPr lang="zh-CN" alt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文本占位符 17409"/>
          <p:cNvSpPr>
            <a:spLocks noGrp="1"/>
          </p:cNvSpPr>
          <p:nvPr>
            <p:ph type="body" idx="1"/>
          </p:nvPr>
        </p:nvSpPr>
        <p:spPr>
          <a:xfrm>
            <a:off x="807720" y="935990"/>
            <a:ext cx="9414510" cy="5588635"/>
          </a:xfrm>
        </p:spPr>
        <p:txBody>
          <a:bodyPr>
            <a:normAutofit/>
          </a:bodyPr>
          <a:p>
            <a:pPr marL="0" indent="0">
              <a:buNone/>
            </a:pPr>
            <a:r>
              <a:rPr lang="zh-CN" altLang="en-US" sz="3200" b="1">
                <a:solidFill>
                  <a:schemeClr val="accent2"/>
                </a:solidFill>
                <a:latin typeface="楷体" panose="02010609060101010101" charset="-122"/>
                <a:ea typeface="楷体" panose="02010609060101010101" charset="-122"/>
              </a:rPr>
              <a:t> （三）幼儿户外体育活动的设计</a:t>
            </a:r>
            <a:endParaRPr lang="zh-CN" altLang="en-US" sz="3200" b="1">
              <a:solidFill>
                <a:schemeClr val="accent2"/>
              </a:solidFill>
              <a:latin typeface="楷体" panose="02010609060101010101" charset="-122"/>
              <a:ea typeface="楷体" panose="02010609060101010101" charset="-122"/>
            </a:endParaRPr>
          </a:p>
          <a:p>
            <a:pPr marL="0" indent="0">
              <a:buNone/>
            </a:pPr>
            <a:r>
              <a:rPr lang="zh-CN" altLang="en-US" sz="2600" b="1">
                <a:solidFill>
                  <a:schemeClr val="tx1"/>
                </a:solidFill>
                <a:latin typeface="楷体" panose="02010609060101010101" charset="-122"/>
                <a:ea typeface="楷体" panose="02010609060101010101" charset="-122"/>
              </a:rPr>
              <a:t>在具体设计时主要应注意以下三个方面：</a:t>
            </a:r>
            <a:endParaRPr lang="zh-CN" altLang="en-US" sz="2600" b="1">
              <a:solidFill>
                <a:schemeClr val="tx1"/>
              </a:solidFill>
              <a:latin typeface="楷体" panose="02010609060101010101" charset="-122"/>
              <a:ea typeface="楷体" panose="02010609060101010101" charset="-122"/>
            </a:endParaRPr>
          </a:p>
          <a:p>
            <a:pPr marL="0" indent="0">
              <a:buNone/>
            </a:pPr>
            <a:r>
              <a:rPr lang="zh-CN" altLang="en-US" sz="2600" b="1">
                <a:solidFill>
                  <a:schemeClr val="tx1"/>
                </a:solidFill>
                <a:latin typeface="楷体" panose="02010609060101010101" charset="-122"/>
                <a:ea typeface="楷体" panose="02010609060101010101" charset="-122"/>
              </a:rPr>
              <a:t>1. 活动的全过程也应遵循人体生理机能能力变化规律，使活动量由小到大，由大到小，逐步变化</a:t>
            </a:r>
            <a:endParaRPr lang="zh-CN" altLang="en-US" sz="2600" b="1">
              <a:solidFill>
                <a:schemeClr val="tx1"/>
              </a:solidFill>
              <a:latin typeface="楷体" panose="02010609060101010101" charset="-122"/>
              <a:ea typeface="楷体" panose="02010609060101010101" charset="-122"/>
            </a:endParaRPr>
          </a:p>
          <a:p>
            <a:pPr marL="0" indent="0">
              <a:buNone/>
            </a:pPr>
            <a:r>
              <a:rPr lang="zh-CN" altLang="en-US" sz="2600" b="1">
                <a:solidFill>
                  <a:schemeClr val="tx1"/>
                </a:solidFill>
                <a:latin typeface="楷体" panose="02010609060101010101" charset="-122"/>
                <a:ea typeface="楷体" panose="02010609060101010101" charset="-122"/>
              </a:rPr>
              <a:t>2. 采用多种内容和多种形式开展幼儿户外体育活动</a:t>
            </a:r>
            <a:endParaRPr lang="zh-CN" altLang="en-US" sz="2600" b="1">
              <a:solidFill>
                <a:schemeClr val="tx1"/>
              </a:solidFill>
              <a:latin typeface="楷体" panose="02010609060101010101" charset="-122"/>
              <a:ea typeface="楷体" panose="02010609060101010101" charset="-122"/>
            </a:endParaRPr>
          </a:p>
          <a:p>
            <a:pPr marL="0" indent="0">
              <a:buNone/>
            </a:pPr>
            <a:r>
              <a:rPr lang="zh-CN" altLang="en-US" sz="2600" b="1">
                <a:solidFill>
                  <a:schemeClr val="tx1"/>
                </a:solidFill>
                <a:latin typeface="楷体" panose="02010609060101010101" charset="-122"/>
                <a:ea typeface="楷体" panose="02010609060101010101" charset="-122"/>
              </a:rPr>
              <a:t>幼儿园户外体育活动的类型有：（1）集体封闭式。（2）分散开放式。（3）分组或分组轮换式。（4）循环式。</a:t>
            </a:r>
            <a:endParaRPr lang="zh-CN" altLang="en-US" sz="2600" b="1">
              <a:solidFill>
                <a:schemeClr val="tx1"/>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0">
                                            <p:txEl>
                                              <p:charRg st="0" end="17"/>
                                            </p:txEl>
                                          </p:spTgt>
                                        </p:tgtEl>
                                        <p:attrNameLst>
                                          <p:attrName>style.visibility</p:attrName>
                                        </p:attrNameLst>
                                      </p:cBhvr>
                                      <p:to>
                                        <p:strVal val="visible"/>
                                      </p:to>
                                    </p:set>
                                    <p:animEffect transition="in" filter="blinds(horizontal)">
                                      <p:cBhvr>
                                        <p:cTn id="7" dur="500"/>
                                        <p:tgtEl>
                                          <p:spTgt spid="17410">
                                            <p:txEl>
                                              <p:charRg st="0"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占位符 18433"/>
          <p:cNvSpPr>
            <a:spLocks noGrp="1"/>
          </p:cNvSpPr>
          <p:nvPr>
            <p:ph type="body" idx="1"/>
          </p:nvPr>
        </p:nvSpPr>
        <p:spPr>
          <a:xfrm>
            <a:off x="1033780" y="1463040"/>
            <a:ext cx="9177020" cy="5061585"/>
          </a:xfrm>
        </p:spPr>
        <p:txBody>
          <a:bodyPr>
            <a:normAutofit lnSpcReduction="10000"/>
          </a:bodyPr>
          <a:p>
            <a:pPr marL="0" indent="0">
              <a:buNone/>
            </a:pPr>
            <a:r>
              <a:rPr lang="zh-CN" altLang="en-US" sz="3200" b="1">
                <a:solidFill>
                  <a:schemeClr val="tx1"/>
                </a:solidFill>
                <a:latin typeface="楷体" panose="02010609060101010101" charset="-122"/>
                <a:ea typeface="楷体" panose="02010609060101010101" charset="-122"/>
              </a:rPr>
              <a:t>第一，教师应创设目标明确的主动学习情境。</a:t>
            </a:r>
            <a:endParaRPr lang="zh-CN" altLang="en-US" sz="3200" b="1">
              <a:solidFill>
                <a:schemeClr val="tx1"/>
              </a:solidFill>
              <a:latin typeface="楷体" panose="02010609060101010101" charset="-122"/>
              <a:ea typeface="楷体" panose="02010609060101010101" charset="-122"/>
            </a:endParaRPr>
          </a:p>
          <a:p>
            <a:pPr marL="0" indent="0">
              <a:buNone/>
            </a:pPr>
            <a:endParaRPr lang="zh-CN" altLang="en-US" sz="3200" b="1">
              <a:solidFill>
                <a:schemeClr val="tx1"/>
              </a:solidFill>
              <a:latin typeface="楷体" panose="02010609060101010101" charset="-122"/>
              <a:ea typeface="楷体" panose="02010609060101010101" charset="-122"/>
            </a:endParaRPr>
          </a:p>
          <a:p>
            <a:pPr marL="0" indent="0">
              <a:buNone/>
            </a:pPr>
            <a:r>
              <a:rPr lang="zh-CN" altLang="en-US" sz="3200" b="1">
                <a:solidFill>
                  <a:schemeClr val="tx1"/>
                </a:solidFill>
                <a:latin typeface="楷体" panose="02010609060101010101" charset="-122"/>
                <a:ea typeface="楷体" panose="02010609060101010101" charset="-122"/>
              </a:rPr>
              <a:t>第二，教师应创设具有递进性的情境脉络。</a:t>
            </a:r>
            <a:endParaRPr lang="zh-CN" altLang="en-US" sz="3200" b="1">
              <a:solidFill>
                <a:schemeClr val="tx1"/>
              </a:solidFill>
              <a:latin typeface="楷体" panose="02010609060101010101" charset="-122"/>
              <a:ea typeface="楷体" panose="02010609060101010101" charset="-122"/>
            </a:endParaRPr>
          </a:p>
          <a:p>
            <a:pPr marL="0" indent="0">
              <a:buNone/>
            </a:pPr>
            <a:endParaRPr lang="zh-CN" altLang="en-US" sz="3200" b="1">
              <a:solidFill>
                <a:schemeClr val="tx1"/>
              </a:solidFill>
              <a:latin typeface="楷体" panose="02010609060101010101" charset="-122"/>
              <a:ea typeface="楷体" panose="02010609060101010101" charset="-122"/>
            </a:endParaRPr>
          </a:p>
          <a:p>
            <a:pPr marL="0" indent="0">
              <a:buNone/>
            </a:pPr>
            <a:r>
              <a:rPr lang="zh-CN" altLang="en-US" sz="3200" b="1">
                <a:solidFill>
                  <a:schemeClr val="tx1"/>
                </a:solidFill>
                <a:latin typeface="楷体" panose="02010609060101010101" charset="-122"/>
                <a:ea typeface="楷体" panose="02010609060101010101" charset="-122"/>
              </a:rPr>
              <a:t>第三，教师应灵活运用教学方法。</a:t>
            </a:r>
            <a:endParaRPr lang="zh-CN" altLang="en-US" sz="3200" b="1">
              <a:solidFill>
                <a:schemeClr val="tx1"/>
              </a:solidFill>
              <a:latin typeface="楷体" panose="02010609060101010101" charset="-122"/>
              <a:ea typeface="楷体" panose="02010609060101010101" charset="-122"/>
            </a:endParaRPr>
          </a:p>
          <a:p>
            <a:pPr marL="0" indent="0">
              <a:buNone/>
            </a:pPr>
            <a:endParaRPr lang="zh-CN" altLang="en-US" sz="3200" b="1">
              <a:solidFill>
                <a:schemeClr val="tx1"/>
              </a:solidFill>
              <a:latin typeface="楷体" panose="02010609060101010101" charset="-122"/>
              <a:ea typeface="楷体" panose="02010609060101010101" charset="-122"/>
            </a:endParaRPr>
          </a:p>
          <a:p>
            <a:pPr marL="0" indent="0">
              <a:buNone/>
            </a:pPr>
            <a:endParaRPr lang="zh-CN" altLang="en-US" sz="2800" b="1">
              <a:solidFill>
                <a:schemeClr val="tx1"/>
              </a:solidFill>
              <a:latin typeface="楷体" panose="02010609060101010101" charset="-122"/>
              <a:ea typeface="楷体" panose="02010609060101010101" charset="-122"/>
            </a:endParaRPr>
          </a:p>
        </p:txBody>
      </p:sp>
      <p:sp>
        <p:nvSpPr>
          <p:cNvPr id="6" name="标题 5"/>
          <p:cNvSpPr>
            <a:spLocks noGrp="1"/>
          </p:cNvSpPr>
          <p:nvPr>
            <p:ph type="title"/>
            <p:custDataLst>
              <p:tags r:id="rId1"/>
            </p:custDataLst>
          </p:nvPr>
        </p:nvSpPr>
        <p:spPr/>
        <p:txBody>
          <a:bodyPr/>
          <a:p>
            <a:r>
              <a:rPr lang="zh-CN" altLang="en-US" smtClean="0">
                <a:sym typeface="+mn-ea"/>
              </a:rPr>
              <a:t> </a:t>
            </a:r>
            <a:r>
              <a:rPr lang="zh-CN" altLang="en-US">
                <a:sym typeface="+mn-ea"/>
              </a:rPr>
              <a:t>五、学会指导身体锻炼活动</a:t>
            </a:r>
            <a:endParaRPr lang="zh-CN" altLang="en-US">
              <a:sym typeface="+mn-ea"/>
            </a:endParaRPr>
          </a:p>
        </p:txBody>
      </p:sp>
    </p:spTree>
  </p:cSld>
  <p:clrMapOvr>
    <a:masterClrMapping/>
  </p:clrMapOvr>
  <p:timing>
    <p:tnLst>
      <p:par>
        <p:cTn id="1" dur="indefinite" restart="never" nodeType="tmRoot"/>
      </p:par>
    </p:tnLst>
    <p:bldLst>
      <p:bldP spid="1843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文本占位符 26625"/>
          <p:cNvSpPr>
            <a:spLocks noGrp="1"/>
          </p:cNvSpPr>
          <p:nvPr>
            <p:ph type="body" idx="1"/>
          </p:nvPr>
        </p:nvSpPr>
        <p:spPr>
          <a:xfrm>
            <a:off x="860425" y="1081405"/>
            <a:ext cx="11186795" cy="5516245"/>
          </a:xfrm>
        </p:spPr>
        <p:txBody>
          <a:bodyPr>
            <a:normAutofit lnSpcReduction="20000"/>
          </a:bodyPr>
          <a:p>
            <a:r>
              <a:rPr lang="zh-CN" altLang="en-US" sz="2600" b="1">
                <a:solidFill>
                  <a:srgbClr val="FF0000"/>
                </a:solidFill>
                <a:latin typeface="楷体" panose="02010609060101010101" charset="-122"/>
                <a:ea typeface="楷体" panose="02010609060101010101" charset="-122"/>
              </a:rPr>
              <a:t>案例分析</a:t>
            </a:r>
            <a:endParaRPr lang="zh-CN" altLang="en-US" sz="2600" b="1">
              <a:solidFill>
                <a:srgbClr val="FF0000"/>
              </a:solidFill>
              <a:latin typeface="楷体" panose="02010609060101010101" charset="-122"/>
              <a:ea typeface="楷体" panose="02010609060101010101" charset="-122"/>
            </a:endParaRPr>
          </a:p>
          <a:p>
            <a:pPr marL="0" indent="0" algn="ctr">
              <a:buNone/>
            </a:pPr>
            <a:r>
              <a:rPr lang="zh-CN" altLang="en-US" sz="2600" b="1">
                <a:solidFill>
                  <a:schemeClr val="tx1"/>
                </a:solidFill>
                <a:latin typeface="楷体" panose="02010609060101010101" charset="-122"/>
                <a:ea typeface="楷体" panose="02010609060101010101" charset="-122"/>
              </a:rPr>
              <a:t>我会擦屁股（小班健康活动）</a:t>
            </a:r>
            <a:endParaRPr lang="zh-CN" altLang="en-US" sz="2600" b="1">
              <a:solidFill>
                <a:schemeClr val="tx1"/>
              </a:solidFill>
              <a:latin typeface="楷体" panose="02010609060101010101" charset="-122"/>
              <a:ea typeface="楷体" panose="02010609060101010101" charset="-122"/>
            </a:endParaRPr>
          </a:p>
          <a:p>
            <a:r>
              <a:rPr lang="zh-CN" altLang="en-US" sz="2600" b="1">
                <a:solidFill>
                  <a:schemeClr val="tx1"/>
                </a:solidFill>
                <a:latin typeface="楷体" panose="02010609060101010101" charset="-122"/>
                <a:ea typeface="楷体" panose="02010609060101010101" charset="-122"/>
              </a:rPr>
              <a:t>活动目标</a:t>
            </a:r>
            <a:endParaRPr lang="zh-CN" altLang="en-US" sz="2600" b="1">
              <a:solidFill>
                <a:schemeClr val="tx1"/>
              </a:solidFill>
              <a:latin typeface="楷体" panose="02010609060101010101" charset="-122"/>
              <a:ea typeface="楷体" panose="02010609060101010101" charset="-122"/>
            </a:endParaRPr>
          </a:p>
          <a:p>
            <a:pPr marL="0" indent="0">
              <a:buNone/>
            </a:pPr>
            <a:r>
              <a:rPr lang="zh-CN" altLang="en-US" sz="2600" b="1">
                <a:solidFill>
                  <a:schemeClr val="tx1"/>
                </a:solidFill>
                <a:latin typeface="楷体" panose="02010609060101010101" charset="-122"/>
                <a:ea typeface="楷体" panose="02010609060101010101" charset="-122"/>
              </a:rPr>
              <a:t>1. 学习对折卫生纸，蹲下从下向上擦屁股的方法。</a:t>
            </a:r>
            <a:endParaRPr lang="zh-CN" altLang="en-US" sz="2600" b="1">
              <a:solidFill>
                <a:schemeClr val="tx1"/>
              </a:solidFill>
              <a:latin typeface="楷体" panose="02010609060101010101" charset="-122"/>
              <a:ea typeface="楷体" panose="02010609060101010101" charset="-122"/>
            </a:endParaRPr>
          </a:p>
          <a:p>
            <a:pPr marL="0" indent="0">
              <a:buNone/>
            </a:pPr>
            <a:r>
              <a:rPr lang="zh-CN" altLang="en-US" sz="2600" b="1">
                <a:solidFill>
                  <a:schemeClr val="tx1"/>
                </a:solidFill>
                <a:latin typeface="楷体" panose="02010609060101010101" charset="-122"/>
                <a:ea typeface="楷体" panose="02010609060101010101" charset="-122"/>
              </a:rPr>
              <a:t>2. 会按要求取放操作材料。</a:t>
            </a:r>
            <a:endParaRPr lang="zh-CN" altLang="en-US" sz="2600" b="1">
              <a:solidFill>
                <a:schemeClr val="tx1"/>
              </a:solidFill>
              <a:latin typeface="楷体" panose="02010609060101010101" charset="-122"/>
              <a:ea typeface="楷体" panose="02010609060101010101" charset="-122"/>
            </a:endParaRPr>
          </a:p>
          <a:p>
            <a:pPr marL="0" indent="0">
              <a:buNone/>
            </a:pPr>
            <a:r>
              <a:rPr lang="zh-CN" altLang="en-US" sz="2600" b="1">
                <a:solidFill>
                  <a:schemeClr val="tx1"/>
                </a:solidFill>
                <a:latin typeface="楷体" panose="02010609060101010101" charset="-122"/>
                <a:ea typeface="楷体" panose="02010609060101010101" charset="-122"/>
              </a:rPr>
              <a:t>3. 能在活动中感受自己动手擦屁股的快乐。</a:t>
            </a:r>
            <a:endParaRPr lang="zh-CN" altLang="en-US" sz="2600" b="1">
              <a:solidFill>
                <a:schemeClr val="tx1"/>
              </a:solidFill>
              <a:latin typeface="楷体" panose="02010609060101010101" charset="-122"/>
              <a:ea typeface="楷体" panose="02010609060101010101" charset="-122"/>
            </a:endParaRPr>
          </a:p>
          <a:p>
            <a:r>
              <a:rPr lang="zh-CN" altLang="en-US" sz="2600" b="1">
                <a:solidFill>
                  <a:schemeClr val="tx1"/>
                </a:solidFill>
                <a:latin typeface="楷体" panose="02010609060101010101" charset="-122"/>
                <a:ea typeface="楷体" panose="02010609060101010101" charset="-122"/>
              </a:rPr>
              <a:t>活动准备</a:t>
            </a:r>
            <a:endParaRPr lang="zh-CN" altLang="en-US" sz="2600" b="1">
              <a:solidFill>
                <a:schemeClr val="tx1"/>
              </a:solidFill>
              <a:latin typeface="楷体" panose="02010609060101010101" charset="-122"/>
              <a:ea typeface="楷体" panose="02010609060101010101" charset="-122"/>
            </a:endParaRPr>
          </a:p>
          <a:p>
            <a:pPr marL="0" indent="0">
              <a:buNone/>
            </a:pPr>
            <a:r>
              <a:rPr lang="zh-CN" altLang="en-US" sz="2600" b="1">
                <a:solidFill>
                  <a:schemeClr val="tx1"/>
                </a:solidFill>
                <a:latin typeface="楷体" panose="02010609060101010101" charset="-122"/>
                <a:ea typeface="楷体" panose="02010609060101010101" charset="-122"/>
              </a:rPr>
              <a:t>1. 经验准备：学习过对折纸的方法。</a:t>
            </a:r>
            <a:endParaRPr lang="zh-CN" altLang="en-US" sz="2600" b="1">
              <a:solidFill>
                <a:schemeClr val="tx1"/>
              </a:solidFill>
              <a:latin typeface="楷体" panose="02010609060101010101" charset="-122"/>
              <a:ea typeface="楷体" panose="02010609060101010101" charset="-122"/>
            </a:endParaRPr>
          </a:p>
          <a:p>
            <a:pPr marL="0" indent="0">
              <a:buNone/>
            </a:pPr>
            <a:r>
              <a:rPr lang="zh-CN" altLang="en-US" sz="2600" b="1">
                <a:solidFill>
                  <a:schemeClr val="tx1"/>
                </a:solidFill>
                <a:latin typeface="楷体" panose="02010609060101010101" charset="-122"/>
                <a:ea typeface="楷体" panose="02010609060101010101" charset="-122"/>
              </a:rPr>
              <a:t>2. 材料准备：视频《小老鼠》幻灯片，手纸的若干，篮子每人1个。</a:t>
            </a:r>
            <a:endParaRPr lang="zh-CN" altLang="en-US" sz="2600" b="1">
              <a:solidFill>
                <a:schemeClr val="tx1"/>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26626">
                                            <p:txEl>
                                              <p:charRg st="0" end="20"/>
                                            </p:txEl>
                                          </p:spTgt>
                                        </p:tgtEl>
                                        <p:attrNameLst>
                                          <p:attrName>style.visibility</p:attrName>
                                        </p:attrNameLst>
                                      </p:cBhvr>
                                      <p:to>
                                        <p:strVal val="visible"/>
                                      </p:to>
                                    </p:set>
                                    <p:animEffect transition="in" filter="wheel(4)">
                                      <p:cBhvr>
                                        <p:cTn id="7" dur="2000"/>
                                        <p:tgtEl>
                                          <p:spTgt spid="26626">
                                            <p:txEl>
                                              <p:charRg st="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P spid="26626"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文本占位符 27649"/>
          <p:cNvSpPr>
            <a:spLocks noGrp="1"/>
          </p:cNvSpPr>
          <p:nvPr>
            <p:ph type="body" idx="1"/>
          </p:nvPr>
        </p:nvSpPr>
        <p:spPr>
          <a:xfrm>
            <a:off x="482600" y="980440"/>
            <a:ext cx="11374120" cy="5487670"/>
          </a:xfrm>
        </p:spPr>
        <p:txBody>
          <a:bodyPr>
            <a:noAutofit/>
          </a:bodyPr>
          <a:p>
            <a:r>
              <a:rPr lang="zh-CN" altLang="en-US" sz="2000" b="1">
                <a:solidFill>
                  <a:schemeClr val="tx1"/>
                </a:solidFill>
                <a:latin typeface="楷体" panose="02010609060101010101" charset="-122"/>
                <a:ea typeface="楷体" panose="02010609060101010101" charset="-122"/>
              </a:rPr>
              <a:t>活动过程</a:t>
            </a:r>
            <a:endParaRPr lang="zh-CN" altLang="en-US" sz="2000" b="1">
              <a:solidFill>
                <a:schemeClr val="tx1"/>
              </a:solidFill>
              <a:latin typeface="楷体" panose="02010609060101010101" charset="-122"/>
              <a:ea typeface="楷体" panose="02010609060101010101" charset="-122"/>
            </a:endParaRPr>
          </a:p>
          <a:p>
            <a:pPr marL="0" indent="0">
              <a:buNone/>
            </a:pPr>
            <a:r>
              <a:rPr lang="zh-CN" altLang="en-US" sz="2000" b="1">
                <a:solidFill>
                  <a:schemeClr val="tx1"/>
                </a:solidFill>
                <a:latin typeface="楷体" panose="02010609060101010101" charset="-122"/>
                <a:ea typeface="楷体" panose="02010609060101010101" charset="-122"/>
              </a:rPr>
              <a:t>1.情景引入“做饼干”，激发兴趣并学习对折的方法。</a:t>
            </a:r>
            <a:endParaRPr lang="zh-CN" altLang="en-US" sz="2000" b="1">
              <a:solidFill>
                <a:schemeClr val="tx1"/>
              </a:solidFill>
              <a:latin typeface="楷体" panose="02010609060101010101" charset="-122"/>
              <a:ea typeface="楷体" panose="02010609060101010101" charset="-122"/>
            </a:endParaRPr>
          </a:p>
          <a:p>
            <a:pPr marL="0" indent="0">
              <a:buNone/>
            </a:pPr>
            <a:r>
              <a:rPr lang="zh-CN" altLang="en-US" sz="2000" b="1">
                <a:solidFill>
                  <a:schemeClr val="tx1"/>
                </a:solidFill>
                <a:latin typeface="楷体" panose="02010609060101010101" charset="-122"/>
                <a:ea typeface="楷体" panose="02010609060101010101" charset="-122"/>
              </a:rPr>
              <a:t>（1）教师出示木偶小老鼠，以小老鼠的口吻，调动幼儿兴趣。</a:t>
            </a:r>
            <a:endParaRPr lang="zh-CN" altLang="en-US" sz="2000" b="1">
              <a:solidFill>
                <a:schemeClr val="tx1"/>
              </a:solidFill>
              <a:latin typeface="楷体" panose="02010609060101010101" charset="-122"/>
              <a:ea typeface="楷体" panose="02010609060101010101" charset="-122"/>
            </a:endParaRPr>
          </a:p>
          <a:p>
            <a:pPr marL="0" indent="0">
              <a:buNone/>
            </a:pPr>
            <a:r>
              <a:rPr lang="zh-CN" altLang="en-US" sz="2000" b="1">
                <a:solidFill>
                  <a:schemeClr val="tx1"/>
                </a:solidFill>
                <a:latin typeface="楷体" panose="02010609060101010101" charset="-122"/>
                <a:ea typeface="楷体" panose="02010609060101010101" charset="-122"/>
              </a:rPr>
              <a:t>    教师：“我是小老鼠，我最喜欢吃饼干，请你们帮我做饼干好吗？我们一起来做饼干，送给它吧！让我们来看看这个饼干是怎么做的呢？</a:t>
            </a:r>
            <a:endParaRPr lang="zh-CN" altLang="en-US" sz="2000" b="1">
              <a:solidFill>
                <a:schemeClr val="tx1"/>
              </a:solidFill>
              <a:latin typeface="楷体" panose="02010609060101010101" charset="-122"/>
              <a:ea typeface="楷体" panose="02010609060101010101" charset="-122"/>
            </a:endParaRPr>
          </a:p>
          <a:p>
            <a:pPr marL="0" indent="0">
              <a:buNone/>
            </a:pPr>
            <a:r>
              <a:rPr lang="zh-CN" altLang="en-US" sz="2000" b="1">
                <a:solidFill>
                  <a:schemeClr val="tx1"/>
                </a:solidFill>
                <a:latin typeface="楷体" panose="02010609060101010101" charset="-122"/>
                <a:ea typeface="楷体" panose="02010609060101010101" charset="-122"/>
              </a:rPr>
              <a:t>（2）幼儿学习做饼干，掌握对折的方法。</a:t>
            </a:r>
            <a:endParaRPr lang="zh-CN" altLang="en-US" sz="2000" b="1">
              <a:solidFill>
                <a:schemeClr val="tx1"/>
              </a:solidFill>
              <a:latin typeface="楷体" panose="02010609060101010101" charset="-122"/>
              <a:ea typeface="楷体" panose="02010609060101010101" charset="-122"/>
            </a:endParaRPr>
          </a:p>
          <a:p>
            <a:pPr marL="0" indent="0">
              <a:buNone/>
            </a:pPr>
            <a:r>
              <a:rPr lang="zh-CN" altLang="en-US" sz="2000" b="1">
                <a:solidFill>
                  <a:schemeClr val="tx1"/>
                </a:solidFill>
                <a:latin typeface="楷体" panose="02010609060101010101" charset="-122"/>
                <a:ea typeface="楷体" panose="02010609060101010101" charset="-122"/>
              </a:rPr>
              <a:t>（教师示范：瞧，这是奶油，小老鼠最喜欢夹心饼干，先对折起来，把奶油藏进去，手不要碰到粘粘的奶油，然后再折一次。</a:t>
            </a:r>
            <a:endParaRPr lang="zh-CN" altLang="en-US" sz="2000" b="1">
              <a:solidFill>
                <a:schemeClr val="tx1"/>
              </a:solidFill>
              <a:latin typeface="楷体" panose="02010609060101010101" charset="-122"/>
              <a:ea typeface="楷体" panose="02010609060101010101" charset="-122"/>
            </a:endParaRPr>
          </a:p>
          <a:p>
            <a:pPr marL="0" indent="0">
              <a:buNone/>
            </a:pPr>
            <a:r>
              <a:rPr lang="zh-CN" altLang="en-US" sz="2000" b="1">
                <a:solidFill>
                  <a:schemeClr val="tx1"/>
                </a:solidFill>
                <a:latin typeface="楷体" panose="02010609060101010101" charset="-122"/>
                <a:ea typeface="楷体" panose="02010609060101010101" charset="-122"/>
              </a:rPr>
              <a:t>（教师指导幼儿操作，重点指导：奶油藏到里边，小手不要碰奶油。</a:t>
            </a:r>
            <a:endParaRPr lang="zh-CN" altLang="en-US" sz="2000" b="1">
              <a:solidFill>
                <a:schemeClr val="tx1"/>
              </a:solidFill>
              <a:latin typeface="楷体" panose="02010609060101010101" charset="-122"/>
              <a:ea typeface="楷体" panose="02010609060101010101" charset="-122"/>
            </a:endParaRPr>
          </a:p>
          <a:p>
            <a:pPr marL="0" indent="0">
              <a:buNone/>
            </a:pPr>
            <a:r>
              <a:rPr lang="zh-CN" altLang="en-US" sz="2000" b="1">
                <a:solidFill>
                  <a:schemeClr val="tx1"/>
                </a:solidFill>
                <a:latin typeface="楷体" panose="02010609060101010101" charset="-122"/>
                <a:ea typeface="楷体" panose="02010609060101010101" charset="-122"/>
              </a:rPr>
              <a:t>（3）教师小结：夹心饼干做好了，请小老鼠吃吧。（老师请老鼠假假吃饼）来，把饼干放在盘子里，让小老鼠带回家吃吧！ </a:t>
            </a:r>
            <a:endParaRPr lang="zh-CN" altLang="en-US" sz="2000" b="1">
              <a:solidFill>
                <a:schemeClr val="tx1"/>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7650">
                                            <p:txEl>
                                              <p:charRg st="0" end="20"/>
                                            </p:txEl>
                                          </p:spTgt>
                                        </p:tgtEl>
                                        <p:attrNameLst>
                                          <p:attrName>style.visibility</p:attrName>
                                        </p:attrNameLst>
                                      </p:cBhvr>
                                      <p:to>
                                        <p:strVal val="visible"/>
                                      </p:to>
                                    </p:set>
                                    <p:animEffect transition="in" filter="wheel(4)">
                                      <p:cBhvr>
                                        <p:cTn id="7" dur="2000"/>
                                        <p:tgtEl>
                                          <p:spTgt spid="27650">
                                            <p:txEl>
                                              <p:charRg st="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821055"/>
            <a:ext cx="10515600" cy="5516880"/>
          </a:xfrm>
        </p:spPr>
        <p:txBody>
          <a:bodyPr>
            <a:normAutofit fontScale="90000"/>
          </a:bodyPr>
          <a:p>
            <a:pPr marL="0" indent="0">
              <a:buNone/>
            </a:pPr>
            <a:endParaRPr lang="zh-CN" altLang="en-US"/>
          </a:p>
          <a:p>
            <a:pPr marL="0" indent="0">
              <a:buNone/>
            </a:pPr>
            <a:r>
              <a:rPr lang="zh-CN" altLang="en-US" b="1">
                <a:solidFill>
                  <a:schemeClr val="tx1"/>
                </a:solidFill>
              </a:rPr>
              <a:t>2. 观看动画视频《小老鼠擦屁股》（学习将手纸对折，并从下向上）擦屁股的方法。</a:t>
            </a:r>
            <a:endParaRPr lang="zh-CN" altLang="en-US" b="1">
              <a:solidFill>
                <a:schemeClr val="tx1"/>
              </a:solidFill>
            </a:endParaRPr>
          </a:p>
          <a:p>
            <a:pPr marL="0" indent="0">
              <a:buNone/>
            </a:pPr>
            <a:r>
              <a:rPr lang="zh-CN" altLang="en-US" b="1">
                <a:solidFill>
                  <a:schemeClr val="tx1"/>
                </a:solidFill>
              </a:rPr>
              <a:t>（1）出示图片《便便》引入活动。</a:t>
            </a:r>
            <a:endParaRPr lang="zh-CN" altLang="en-US" b="1">
              <a:solidFill>
                <a:schemeClr val="tx1"/>
              </a:solidFill>
            </a:endParaRPr>
          </a:p>
          <a:p>
            <a:pPr marL="0" indent="0">
              <a:buNone/>
            </a:pPr>
            <a:r>
              <a:rPr lang="zh-CN" altLang="en-US" b="1">
                <a:solidFill>
                  <a:schemeClr val="tx1"/>
                </a:solidFill>
              </a:rPr>
              <a:t>（教师：咦，我怎么闻到一股臭臭的味道呢！原来小老鼠吃了太多饼干在拉便便，可是它还不会擦屁股，怎么办？</a:t>
            </a:r>
            <a:endParaRPr lang="zh-CN" altLang="en-US" b="1">
              <a:solidFill>
                <a:schemeClr val="tx1"/>
              </a:solidFill>
            </a:endParaRPr>
          </a:p>
          <a:p>
            <a:pPr marL="0" indent="0">
              <a:buNone/>
            </a:pPr>
            <a:r>
              <a:rPr lang="zh-CN" altLang="en-US" b="1">
                <a:solidFill>
                  <a:schemeClr val="tx1"/>
                </a:solidFill>
              </a:rPr>
              <a:t>（引导幼儿讲述已有经验。</a:t>
            </a:r>
            <a:endParaRPr lang="zh-CN" altLang="en-US" b="1">
              <a:solidFill>
                <a:schemeClr val="tx1"/>
              </a:solidFill>
            </a:endParaRPr>
          </a:p>
          <a:p>
            <a:pPr marL="0" indent="0">
              <a:buNone/>
            </a:pPr>
            <a:r>
              <a:rPr lang="zh-CN" altLang="en-US" b="1">
                <a:solidFill>
                  <a:schemeClr val="tx1"/>
                </a:solidFill>
              </a:rPr>
              <a:t>（教师：有谁知道怎么擦屁股？）</a:t>
            </a:r>
            <a:endParaRPr lang="zh-CN" altLang="en-US" b="1">
              <a:solidFill>
                <a:schemeClr val="tx1"/>
              </a:solidFill>
            </a:endParaRPr>
          </a:p>
          <a:p>
            <a:pPr marL="0" indent="0">
              <a:buNone/>
            </a:pPr>
            <a:r>
              <a:rPr lang="zh-CN" altLang="en-US" b="1">
                <a:solidFill>
                  <a:schemeClr val="tx1"/>
                </a:solidFill>
              </a:rPr>
              <a:t>（2）观看动画视频，引发讨论。</a:t>
            </a:r>
            <a:endParaRPr lang="zh-CN" altLang="en-US" b="1">
              <a:solidFill>
                <a:schemeClr val="tx1"/>
              </a:solidFill>
            </a:endParaRPr>
          </a:p>
          <a:p>
            <a:pPr marL="0" indent="0">
              <a:buNone/>
            </a:pPr>
            <a:r>
              <a:rPr lang="zh-CN" altLang="en-US" b="1">
                <a:solidFill>
                  <a:schemeClr val="tx1"/>
                </a:solidFill>
              </a:rPr>
              <a:t>（教师：我们一起来看一看老鼠妈妈是怎么教小老鼠擦屁股的？</a:t>
            </a:r>
            <a:endParaRPr lang="zh-CN" altLang="en-US" b="1">
              <a:solidFill>
                <a:schemeClr val="tx1"/>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p:nvPr>
            <p:ph idx="1"/>
          </p:nvPr>
        </p:nvSpPr>
        <p:spPr/>
        <p:txBody>
          <a:bodyPr/>
          <a:p>
            <a:r>
              <a:rPr lang="zh-CN" altLang="en-US" sz="3200">
                <a:solidFill>
                  <a:schemeClr val="tx1"/>
                </a:solidFill>
              </a:rPr>
              <a:t>任务一  学会设计与指导身心保健教育活动</a:t>
            </a:r>
            <a:endParaRPr lang="zh-CN" altLang="en-US" sz="3200">
              <a:solidFill>
                <a:schemeClr val="tx1"/>
              </a:solidFill>
            </a:endParaRPr>
          </a:p>
          <a:p>
            <a:endParaRPr lang="zh-CN" altLang="en-US" sz="3600">
              <a:solidFill>
                <a:schemeClr val="tx1"/>
              </a:solidFill>
            </a:endParaRPr>
          </a:p>
          <a:p>
            <a:r>
              <a:rPr lang="zh-CN" altLang="en-US" sz="3200">
                <a:solidFill>
                  <a:schemeClr val="tx1"/>
                </a:solidFill>
              </a:rPr>
              <a:t>任务二  学会设计与指导身体锻炼活动</a:t>
            </a:r>
            <a:endParaRPr lang="zh-CN" altLang="en-US" sz="3200">
              <a:solidFill>
                <a:schemeClr val="tx1"/>
              </a:solidFill>
            </a:endParaRPr>
          </a:p>
          <a:p>
            <a:endParaRPr lang="zh-CN" altLang="en-US">
              <a:solidFill>
                <a:schemeClr val="tx1"/>
              </a:solidFill>
            </a:endParaRPr>
          </a:p>
          <a:p>
            <a:endParaRPr lang="zh-CN" altLang="en-US"/>
          </a:p>
        </p:txBody>
      </p:sp>
      <p:sp>
        <p:nvSpPr>
          <p:cNvPr id="3" name="标题 2"/>
          <p:cNvSpPr>
            <a:spLocks noGrp="1"/>
          </p:cNvSpPr>
          <p:nvPr>
            <p:ph type="title"/>
          </p:nvPr>
        </p:nvSpPr>
        <p:spPr/>
        <p:txBody>
          <a:bodyPr/>
          <a:p>
            <a:r>
              <a:rPr lang="zh-CN" altLang="en-US"/>
              <a:t>学习内容</a:t>
            </a:r>
            <a:endParaRPr lang="zh-CN" altLang="en-US"/>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内容占位符 6"/>
          <p:cNvSpPr>
            <a:spLocks noGrp="1"/>
          </p:cNvSpPr>
          <p:nvPr>
            <p:ph idx="1"/>
            <p:custDataLst>
              <p:tags r:id="rId1"/>
            </p:custDataLst>
          </p:nvPr>
        </p:nvSpPr>
        <p:spPr/>
        <p:txBody>
          <a:bodyPr>
            <a:normAutofit/>
          </a:bodyPr>
          <a:p>
            <a:pPr marL="0" indent="0" algn="l">
              <a:buNone/>
            </a:pPr>
            <a:r>
              <a:rPr lang="zh-CN" altLang="en-US" sz="1800" b="1" smtClean="0">
                <a:solidFill>
                  <a:schemeClr val="tx1"/>
                </a:solidFill>
              </a:rPr>
              <a:t>（引导幼儿讨论：</a:t>
            </a:r>
            <a:endParaRPr lang="zh-CN" altLang="en-US" sz="1800" b="1" smtClean="0">
              <a:solidFill>
                <a:schemeClr val="tx1"/>
              </a:solidFill>
            </a:endParaRPr>
          </a:p>
          <a:p>
            <a:pPr marL="0" indent="0" algn="l">
              <a:buNone/>
            </a:pPr>
            <a:r>
              <a:rPr lang="zh-CN" altLang="en-US" sz="1800" b="1" smtClean="0">
                <a:solidFill>
                  <a:schemeClr val="tx1"/>
                </a:solidFill>
              </a:rPr>
              <a:t>（教师提问：小老鼠用什么擦屁股？站着擦还是蹲着擦？擦哪里？</a:t>
            </a:r>
            <a:endParaRPr lang="zh-CN" altLang="en-US" sz="1800" b="1" smtClean="0">
              <a:solidFill>
                <a:schemeClr val="tx1"/>
              </a:solidFill>
            </a:endParaRPr>
          </a:p>
          <a:p>
            <a:pPr marL="0" indent="0" algn="l">
              <a:buNone/>
            </a:pPr>
            <a:r>
              <a:rPr lang="zh-CN" altLang="en-US" sz="1800" b="1" smtClean="0">
                <a:solidFill>
                  <a:schemeClr val="tx1"/>
                </a:solidFill>
              </a:rPr>
              <a:t>    幼：屁股—— 师：屁股哪里？</a:t>
            </a:r>
            <a:endParaRPr lang="zh-CN" altLang="en-US" sz="1800" b="1" smtClean="0">
              <a:solidFill>
                <a:schemeClr val="tx1"/>
              </a:solidFill>
            </a:endParaRPr>
          </a:p>
          <a:p>
            <a:pPr marL="0" indent="0" algn="l">
              <a:buNone/>
            </a:pPr>
            <a:r>
              <a:rPr lang="zh-CN" altLang="en-US" sz="1800" b="1" smtClean="0">
                <a:solidFill>
                  <a:schemeClr val="tx1"/>
                </a:solidFill>
              </a:rPr>
              <a:t>幼：这里（缝缝）——师：转过去，指给老师看看。（这才里你要擦的地方。）</a:t>
            </a:r>
            <a:endParaRPr lang="zh-CN" altLang="en-US" sz="1800" b="1" smtClean="0">
              <a:solidFill>
                <a:schemeClr val="tx1"/>
              </a:solidFill>
            </a:endParaRPr>
          </a:p>
          <a:p>
            <a:pPr marL="0" indent="0" algn="l">
              <a:buNone/>
            </a:pPr>
            <a:r>
              <a:rPr lang="zh-CN" altLang="en-US" sz="1800" b="1" smtClean="0">
                <a:solidFill>
                  <a:schemeClr val="tx1"/>
                </a:solidFill>
              </a:rPr>
              <a:t>就是擦这里，怎么擦？这样擦，一起来。（出示图）老师重复强调“从下往上擦”。</a:t>
            </a:r>
            <a:endParaRPr lang="zh-CN" altLang="en-US" sz="1800" b="1" smtClean="0">
              <a:solidFill>
                <a:schemeClr val="tx1"/>
              </a:solidFill>
            </a:endParaRPr>
          </a:p>
          <a:p>
            <a:pPr marL="0" indent="0" algn="l">
              <a:buNone/>
            </a:pPr>
            <a:r>
              <a:rPr lang="zh-CN" altLang="en-US" sz="1800" b="1" smtClean="0">
                <a:solidFill>
                  <a:schemeClr val="tx1"/>
                </a:solidFill>
              </a:rPr>
              <a:t>（3）跟着儿歌，学习擦屁股方法。</a:t>
            </a:r>
            <a:endParaRPr lang="zh-CN" altLang="en-US" sz="1800" b="1" smtClean="0">
              <a:solidFill>
                <a:schemeClr val="tx1"/>
              </a:solidFill>
            </a:endParaRPr>
          </a:p>
          <a:p>
            <a:pPr marL="0" indent="0" algn="l">
              <a:buNone/>
            </a:pPr>
            <a:r>
              <a:rPr lang="zh-CN" altLang="en-US" sz="1800" b="1" smtClean="0">
                <a:solidFill>
                  <a:schemeClr val="tx1"/>
                </a:solidFill>
              </a:rPr>
              <a:t>（老师念儿歌，幼儿手拿卫生纸尝试做动作。</a:t>
            </a:r>
            <a:endParaRPr lang="zh-CN" altLang="en-US" sz="1800" b="1" smtClean="0">
              <a:solidFill>
                <a:schemeClr val="tx1"/>
              </a:solidFill>
            </a:endParaRPr>
          </a:p>
          <a:p>
            <a:pPr marL="0" indent="0" algn="l">
              <a:buNone/>
            </a:pPr>
            <a:r>
              <a:rPr lang="zh-CN" altLang="en-US" sz="1800" b="1" smtClean="0">
                <a:solidFill>
                  <a:schemeClr val="tx1"/>
                </a:solidFill>
              </a:rPr>
              <a:t>    教师：一会儿，请小朋友轻轻地从从篮子里拿出一张卫生纸，到老师身边来试一试。</a:t>
            </a:r>
            <a:endParaRPr lang="zh-CN" altLang="en-US" sz="1800" b="1" smtClean="0">
              <a:solidFill>
                <a:schemeClr val="tx1"/>
              </a:solidFill>
            </a:endParaRPr>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内容占位符 6"/>
          <p:cNvSpPr>
            <a:spLocks noGrp="1"/>
          </p:cNvSpPr>
          <p:nvPr>
            <p:ph idx="1"/>
            <p:custDataLst>
              <p:tags r:id="rId1"/>
            </p:custDataLst>
          </p:nvPr>
        </p:nvSpPr>
        <p:spPr>
          <a:xfrm>
            <a:off x="838200" y="929640"/>
            <a:ext cx="10515600" cy="5247640"/>
          </a:xfrm>
        </p:spPr>
        <p:txBody>
          <a:bodyPr>
            <a:noAutofit/>
          </a:bodyPr>
          <a:p>
            <a:pPr marL="0" indent="0" algn="l">
              <a:buSzTx/>
              <a:buFont typeface="Arial" panose="020B0604020202020204" pitchFamily="34" charset="0"/>
              <a:buNone/>
            </a:pPr>
            <a:r>
              <a:rPr lang="zh-CN" altLang="en-US" sz="2000" b="1" smtClean="0">
                <a:latin typeface="黑体" panose="02010609060101010101" charset="-122"/>
                <a:ea typeface="黑体" panose="02010609060101010101" charset="-122"/>
              </a:rPr>
              <a:t>卫生纸，手里拿，</a:t>
            </a:r>
            <a:endParaRPr lang="zh-CN" altLang="en-US" sz="2000" b="1" smtClean="0">
              <a:latin typeface="黑体" panose="02010609060101010101" charset="-122"/>
              <a:ea typeface="黑体" panose="02010609060101010101" charset="-122"/>
            </a:endParaRPr>
          </a:p>
          <a:p>
            <a:pPr marL="0" indent="0" algn="l">
              <a:buSzTx/>
              <a:buFont typeface="Arial" panose="020B0604020202020204" pitchFamily="34" charset="0"/>
              <a:buNone/>
            </a:pPr>
            <a:r>
              <a:rPr lang="zh-CN" altLang="en-US" sz="2000" b="1" smtClean="0">
                <a:latin typeface="黑体" panose="02010609060101010101" charset="-122"/>
                <a:ea typeface="黑体" panose="02010609060101010101" charset="-122"/>
              </a:rPr>
              <a:t>折好纸巾蹲下来，</a:t>
            </a:r>
            <a:endParaRPr lang="zh-CN" altLang="en-US" sz="2000" b="1" smtClean="0">
              <a:latin typeface="黑体" panose="02010609060101010101" charset="-122"/>
              <a:ea typeface="黑体" panose="02010609060101010101" charset="-122"/>
            </a:endParaRPr>
          </a:p>
          <a:p>
            <a:pPr marL="0" indent="0" algn="l">
              <a:buSzTx/>
              <a:buFont typeface="Arial" panose="020B0604020202020204" pitchFamily="34" charset="0"/>
              <a:buNone/>
            </a:pPr>
            <a:r>
              <a:rPr lang="zh-CN" altLang="en-US" sz="2000" b="1" smtClean="0">
                <a:latin typeface="黑体" panose="02010609060101010101" charset="-122"/>
                <a:ea typeface="黑体" panose="02010609060101010101" charset="-122"/>
              </a:rPr>
              <a:t>从下往上擦一擦，</a:t>
            </a:r>
            <a:endParaRPr lang="zh-CN" altLang="en-US" sz="2000" b="1" smtClean="0">
              <a:latin typeface="黑体" panose="02010609060101010101" charset="-122"/>
              <a:ea typeface="黑体" panose="02010609060101010101" charset="-122"/>
            </a:endParaRPr>
          </a:p>
          <a:p>
            <a:pPr marL="0" indent="0" algn="l">
              <a:buSzTx/>
              <a:buFont typeface="Arial" panose="020B0604020202020204" pitchFamily="34" charset="0"/>
              <a:buNone/>
            </a:pPr>
            <a:r>
              <a:rPr lang="zh-CN" altLang="en-US" sz="2000" b="1" smtClean="0">
                <a:latin typeface="黑体" panose="02010609060101010101" charset="-122"/>
                <a:ea typeface="黑体" panose="02010609060101010101" charset="-122"/>
              </a:rPr>
              <a:t>便便跑到纸上啦，</a:t>
            </a:r>
            <a:endParaRPr lang="zh-CN" altLang="en-US" sz="2000" b="1" smtClean="0">
              <a:latin typeface="黑体" panose="02010609060101010101" charset="-122"/>
              <a:ea typeface="黑体" panose="02010609060101010101" charset="-122"/>
            </a:endParaRPr>
          </a:p>
          <a:p>
            <a:pPr marL="0" indent="0" algn="l">
              <a:buSzTx/>
              <a:buFont typeface="Arial" panose="020B0604020202020204" pitchFamily="34" charset="0"/>
              <a:buNone/>
            </a:pPr>
            <a:r>
              <a:rPr lang="zh-CN" altLang="en-US" sz="2000" b="1" smtClean="0">
                <a:latin typeface="黑体" panose="02010609060101010101" charset="-122"/>
                <a:ea typeface="黑体" panose="02010609060101010101" charset="-122"/>
              </a:rPr>
              <a:t>再把纸巾折一折，（就跟刚才折饼干的方法是一样的）</a:t>
            </a:r>
            <a:endParaRPr lang="zh-CN" altLang="en-US" sz="2000" b="1" smtClean="0">
              <a:latin typeface="黑体" panose="02010609060101010101" charset="-122"/>
              <a:ea typeface="黑体" panose="02010609060101010101" charset="-122"/>
            </a:endParaRPr>
          </a:p>
          <a:p>
            <a:pPr marL="0" indent="0" algn="l">
              <a:buSzTx/>
              <a:buFont typeface="Arial" panose="020B0604020202020204" pitchFamily="34" charset="0"/>
              <a:buNone/>
            </a:pPr>
            <a:r>
              <a:rPr lang="zh-CN" altLang="en-US" sz="2000" b="1" smtClean="0">
                <a:latin typeface="黑体" panose="02010609060101010101" charset="-122"/>
                <a:ea typeface="黑体" panose="02010609060101010101" charset="-122"/>
              </a:rPr>
              <a:t>便便藏到里面去，</a:t>
            </a:r>
            <a:endParaRPr lang="zh-CN" altLang="en-US" sz="2000" b="1" smtClean="0">
              <a:latin typeface="黑体" panose="02010609060101010101" charset="-122"/>
              <a:ea typeface="黑体" panose="02010609060101010101" charset="-122"/>
            </a:endParaRPr>
          </a:p>
          <a:p>
            <a:pPr marL="0" indent="0" algn="l">
              <a:buSzTx/>
              <a:buFont typeface="Arial" panose="020B0604020202020204" pitchFamily="34" charset="0"/>
              <a:buNone/>
            </a:pPr>
            <a:r>
              <a:rPr lang="zh-CN" altLang="en-US" sz="2000" b="1" smtClean="0">
                <a:latin typeface="黑体" panose="02010609060101010101" charset="-122"/>
                <a:ea typeface="黑体" panose="02010609060101010101" charset="-122"/>
              </a:rPr>
              <a:t>擦一擦，看一看，</a:t>
            </a:r>
            <a:endParaRPr lang="zh-CN" altLang="en-US" sz="2000" b="1" smtClean="0">
              <a:latin typeface="黑体" panose="02010609060101010101" charset="-122"/>
              <a:ea typeface="黑体" panose="02010609060101010101" charset="-122"/>
            </a:endParaRPr>
          </a:p>
          <a:p>
            <a:pPr marL="0" indent="0" algn="l">
              <a:buSzTx/>
              <a:buFont typeface="Arial" panose="020B0604020202020204" pitchFamily="34" charset="0"/>
              <a:buNone/>
            </a:pPr>
            <a:r>
              <a:rPr lang="zh-CN" altLang="en-US" sz="2000" b="1" smtClean="0">
                <a:latin typeface="黑体" panose="02010609060101010101" charset="-122"/>
                <a:ea typeface="黑体" panose="02010609060101010101" charset="-122"/>
              </a:rPr>
              <a:t>小小屁股干净啦！</a:t>
            </a:r>
            <a:endParaRPr lang="zh-CN" altLang="en-US" sz="2000" b="1" smtClean="0">
              <a:latin typeface="黑体" panose="02010609060101010101" charset="-122"/>
              <a:ea typeface="黑体" panose="02010609060101010101" charset="-122"/>
            </a:endParaRPr>
          </a:p>
          <a:p>
            <a:pPr marL="0" indent="0" algn="l">
              <a:buSzTx/>
              <a:buFont typeface="Arial" panose="020B0604020202020204" pitchFamily="34" charset="0"/>
              <a:buNone/>
            </a:pPr>
            <a:r>
              <a:rPr lang="zh-CN" altLang="en-US" sz="2000" b="1" smtClean="0">
                <a:latin typeface="黑体" panose="02010609060101010101" charset="-122"/>
                <a:ea typeface="黑体" panose="02010609060101010101" charset="-122"/>
              </a:rPr>
              <a:t>（鼓励幼儿边做动作，边念儿歌。</a:t>
            </a:r>
            <a:endParaRPr lang="zh-CN" altLang="en-US" sz="2000" b="1" smtClean="0">
              <a:latin typeface="黑体" panose="02010609060101010101" charset="-122"/>
              <a:ea typeface="黑体" panose="02010609060101010101" charset="-122"/>
            </a:endParaRPr>
          </a:p>
          <a:p>
            <a:pPr marL="0" indent="0" algn="l">
              <a:buSzTx/>
              <a:buFont typeface="Arial" panose="020B0604020202020204" pitchFamily="34" charset="0"/>
              <a:buNone/>
            </a:pPr>
            <a:r>
              <a:rPr lang="zh-CN" altLang="en-US" sz="2000" b="1" smtClean="0">
                <a:latin typeface="黑体" panose="02010609060101010101" charset="-122"/>
                <a:ea typeface="黑体" panose="02010609060101010101" charset="-122"/>
              </a:rPr>
              <a:t>（教师小结：屁股擦干净了，把卫生纸扔垃圾筒，回到座位上。你们都会了吗？</a:t>
            </a:r>
            <a:endParaRPr lang="zh-CN" altLang="en-US" sz="2000" b="1" smtClean="0">
              <a:latin typeface="黑体" panose="02010609060101010101" charset="-122"/>
              <a:ea typeface="黑体" panose="02010609060101010101" charset="-122"/>
            </a:endParaRPr>
          </a:p>
          <a:p>
            <a:pPr marL="0" indent="0" algn="l">
              <a:buSzTx/>
              <a:buFont typeface="Arial" panose="020B0604020202020204" pitchFamily="34" charset="0"/>
              <a:buNone/>
            </a:pPr>
            <a:endParaRPr lang="zh-CN" altLang="en-US" sz="2000" b="1" smtClean="0">
              <a:latin typeface="黑体" panose="02010609060101010101" charset="-122"/>
              <a:ea typeface="黑体" panose="02010609060101010101" charset="-122"/>
            </a:endParaRPr>
          </a:p>
        </p:txBody>
      </p:sp>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内容占位符 6"/>
          <p:cNvSpPr>
            <a:spLocks noGrp="1"/>
          </p:cNvSpPr>
          <p:nvPr>
            <p:ph idx="1"/>
            <p:custDataLst>
              <p:tags r:id="rId1"/>
            </p:custDataLst>
          </p:nvPr>
        </p:nvSpPr>
        <p:spPr/>
        <p:txBody>
          <a:bodyPr>
            <a:normAutofit/>
          </a:bodyPr>
          <a:p>
            <a:pPr marL="0" indent="0" algn="l">
              <a:lnSpc>
                <a:spcPct val="100000"/>
              </a:lnSpc>
              <a:buNone/>
            </a:pPr>
            <a:r>
              <a:rPr lang="zh-CN" altLang="en-US" b="1" smtClean="0"/>
              <a:t>3.游戏操作“擦屁股”，运用擦屁股的方法，感受自己动手擦屁股的乐趣。</a:t>
            </a:r>
            <a:endParaRPr lang="zh-CN" altLang="en-US" b="1" smtClean="0"/>
          </a:p>
          <a:p>
            <a:pPr marL="0" indent="0" algn="l">
              <a:lnSpc>
                <a:spcPct val="100000"/>
              </a:lnSpc>
              <a:buNone/>
            </a:pPr>
            <a:r>
              <a:rPr lang="zh-CN" altLang="en-US" b="1" smtClean="0"/>
              <a:t>（1）教师介绍游戏</a:t>
            </a:r>
            <a:endParaRPr lang="zh-CN" altLang="en-US" b="1" smtClean="0"/>
          </a:p>
          <a:p>
            <a:pPr marL="0" indent="0" algn="l">
              <a:lnSpc>
                <a:spcPct val="100000"/>
              </a:lnSpc>
              <a:buNone/>
            </a:pPr>
            <a:r>
              <a:rPr lang="zh-CN" altLang="en-US" b="1" smtClean="0"/>
              <a:t>教师：我们来做个游戏吧，把篮子假装蹲便器，来拉便便，用刚才学到方法擦屁股，看谁擦得最干净！来，拿出蹲便器，到前面来找个空空的位置，蹲下来，我们一起拉便便。</a:t>
            </a:r>
            <a:endParaRPr lang="zh-CN" altLang="en-US" b="1" smtClean="0"/>
          </a:p>
          <a:p>
            <a:pPr marL="0" indent="0" algn="l">
              <a:lnSpc>
                <a:spcPct val="100000"/>
              </a:lnSpc>
              <a:buNone/>
            </a:pPr>
            <a:r>
              <a:rPr lang="zh-CN" altLang="en-US" b="1" smtClean="0"/>
              <a:t>（2）幼儿随音乐儿歌游戏，教师指导。</a:t>
            </a:r>
            <a:endParaRPr lang="zh-CN" altLang="en-US" b="1" smtClean="0"/>
          </a:p>
          <a:p>
            <a:pPr marL="0" indent="0" algn="l">
              <a:lnSpc>
                <a:spcPct val="100000"/>
              </a:lnSpc>
              <a:buNone/>
            </a:pPr>
            <a:r>
              <a:rPr lang="zh-CN" altLang="en-US" b="1">
                <a:sym typeface="+mn-ea"/>
              </a:rPr>
              <a:t>（3）教师小结：屁股擦干净了，卫生纸扔进垃圾筒里吧！端着篮子，我们洗手去。</a:t>
            </a:r>
            <a:endParaRPr lang="zh-CN" altLang="en-US" b="1" smtClean="0"/>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415415"/>
            <a:ext cx="10515600" cy="4761865"/>
          </a:xfrm>
        </p:spPr>
        <p:txBody>
          <a:bodyPr>
            <a:normAutofit fontScale="90000" lnSpcReduction="10000"/>
          </a:bodyPr>
          <a:p>
            <a:pPr marL="0" indent="0">
              <a:buNone/>
            </a:pPr>
            <a:r>
              <a:rPr lang="en-US" altLang="zh-CN" b="1"/>
              <a:t>        </a:t>
            </a:r>
            <a:r>
              <a:rPr lang="zh-CN" altLang="en-US" b="1"/>
              <a:t>点评：本次健康活动主要注重对小班幼儿生活自理能力和良好卫生习惯的培养。首先在活动目标上，三个目标层层深入，通过情景引入“做饼干”，幼儿学习“做饼干”等学会了对折卫生纸的方法；通过看视频学习“擦屁股”，做游戏体验“擦屁股”等幼儿学会了蹲下从下向上擦屁股的方法、按要求取放操作材料及在活动中感受自己动手擦屁股的快乐等；其次在活动材料及环境创设上，本次活动很好的考虑到了小班幼儿的认知特点，注重直观教具诸如图片、动画、视频等的运用，幼儿通过观看图片、视频等，就能直观、真实、生动地感受到“擦屁股”的乐趣，进而学会自己料理大小便，培养良好的卫生习惯和生活自理能力；最后在活动效果上，从情景引入“做饼干”、观看视频“小老鼠擦屁股”、幼儿游戏操作“擦屁股”，对这几种方式幼儿都非常喜欢，整个过程积极参与，幼儿的状态也由“不会做”—“不愿做”—“我能行”，很好的实现了本次活动的重难点，效果较好。</a:t>
            </a:r>
            <a:endParaRPr lang="zh-CN" altLang="en-US" b="1"/>
          </a:p>
          <a:p>
            <a:pPr marL="0" indent="0">
              <a:buNone/>
            </a:pPr>
            <a:endParaRPr lang="zh-CN" altLang="en-US" sz="2000" b="1"/>
          </a:p>
          <a:p>
            <a:pPr marL="0" indent="0">
              <a:buNone/>
            </a:pPr>
            <a:endParaRPr lang="zh-CN" altLang="en-US" sz="2000" b="1"/>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custDataLst>
              <p:tags r:id="rId1"/>
            </p:custDataLst>
          </p:nvPr>
        </p:nvSpPr>
        <p:spPr bwMode="auto">
          <a:xfrm>
            <a:off x="1604361" y="2105025"/>
            <a:ext cx="8983278" cy="2647950"/>
          </a:xfrm>
          <a:custGeom>
            <a:avLst/>
            <a:gdLst>
              <a:gd name="T0" fmla="*/ 4568 w 12156"/>
              <a:gd name="T1" fmla="*/ 2748 h 3336"/>
              <a:gd name="T2" fmla="*/ 1423 w 12156"/>
              <a:gd name="T3" fmla="*/ 2769 h 3336"/>
              <a:gd name="T4" fmla="*/ 6659 w 12156"/>
              <a:gd name="T5" fmla="*/ 2178 h 3336"/>
              <a:gd name="T6" fmla="*/ 11238 w 12156"/>
              <a:gd name="T7" fmla="*/ 1898 h 3336"/>
              <a:gd name="T8" fmla="*/ 11392 w 12156"/>
              <a:gd name="T9" fmla="*/ 2479 h 3336"/>
              <a:gd name="T10" fmla="*/ 11436 w 12156"/>
              <a:gd name="T11" fmla="*/ 2762 h 3336"/>
              <a:gd name="T12" fmla="*/ 4332 w 12156"/>
              <a:gd name="T13" fmla="*/ 1798 h 3336"/>
              <a:gd name="T14" fmla="*/ 4616 w 12156"/>
              <a:gd name="T15" fmla="*/ 1177 h 3336"/>
              <a:gd name="T16" fmla="*/ 1417 w 12156"/>
              <a:gd name="T17" fmla="*/ 1314 h 3336"/>
              <a:gd name="T18" fmla="*/ 3464 w 12156"/>
              <a:gd name="T19" fmla="*/ 1110 h 3336"/>
              <a:gd name="T20" fmla="*/ 3975 w 12156"/>
              <a:gd name="T21" fmla="*/ 1515 h 3336"/>
              <a:gd name="T22" fmla="*/ 4072 w 12156"/>
              <a:gd name="T23" fmla="*/ 1913 h 3336"/>
              <a:gd name="T24" fmla="*/ 154 w 12156"/>
              <a:gd name="T25" fmla="*/ 1246 h 3336"/>
              <a:gd name="T26" fmla="*/ 699 w 12156"/>
              <a:gd name="T27" fmla="*/ 1798 h 3336"/>
              <a:gd name="T28" fmla="*/ 920 w 12156"/>
              <a:gd name="T29" fmla="*/ 1928 h 3336"/>
              <a:gd name="T30" fmla="*/ 4378 w 12156"/>
              <a:gd name="T31" fmla="*/ 910 h 3336"/>
              <a:gd name="T32" fmla="*/ 1294 w 12156"/>
              <a:gd name="T33" fmla="*/ 922 h 3336"/>
              <a:gd name="T34" fmla="*/ 7363 w 12156"/>
              <a:gd name="T35" fmla="*/ 1882 h 3336"/>
              <a:gd name="T36" fmla="*/ 6522 w 12156"/>
              <a:gd name="T37" fmla="*/ 2541 h 3336"/>
              <a:gd name="T38" fmla="*/ 6949 w 12156"/>
              <a:gd name="T39" fmla="*/ 1542 h 3336"/>
              <a:gd name="T40" fmla="*/ 7143 w 12156"/>
              <a:gd name="T41" fmla="*/ 782 h 3336"/>
              <a:gd name="T42" fmla="*/ 7690 w 12156"/>
              <a:gd name="T43" fmla="*/ 883 h 3336"/>
              <a:gd name="T44" fmla="*/ 8093 w 12156"/>
              <a:gd name="T45" fmla="*/ 1832 h 3336"/>
              <a:gd name="T46" fmla="*/ 8498 w 12156"/>
              <a:gd name="T47" fmla="*/ 739 h 3336"/>
              <a:gd name="T48" fmla="*/ 8199 w 12156"/>
              <a:gd name="T49" fmla="*/ 2297 h 3336"/>
              <a:gd name="T50" fmla="*/ 9145 w 12156"/>
              <a:gd name="T51" fmla="*/ 2107 h 3336"/>
              <a:gd name="T52" fmla="*/ 8370 w 12156"/>
              <a:gd name="T53" fmla="*/ 3033 h 3336"/>
              <a:gd name="T54" fmla="*/ 7435 w 12156"/>
              <a:gd name="T55" fmla="*/ 2875 h 3336"/>
              <a:gd name="T56" fmla="*/ 7534 w 12156"/>
              <a:gd name="T57" fmla="*/ 1004 h 3336"/>
              <a:gd name="T58" fmla="*/ 4704 w 12156"/>
              <a:gd name="T59" fmla="*/ 184 h 3336"/>
              <a:gd name="T60" fmla="*/ 4867 w 12156"/>
              <a:gd name="T61" fmla="*/ 1166 h 3336"/>
              <a:gd name="T62" fmla="*/ 5390 w 12156"/>
              <a:gd name="T63" fmla="*/ 348 h 3336"/>
              <a:gd name="T64" fmla="*/ 5676 w 12156"/>
              <a:gd name="T65" fmla="*/ 1429 h 3336"/>
              <a:gd name="T66" fmla="*/ 5226 w 12156"/>
              <a:gd name="T67" fmla="*/ 3088 h 3336"/>
              <a:gd name="T68" fmla="*/ 5286 w 12156"/>
              <a:gd name="T69" fmla="*/ 2145 h 3336"/>
              <a:gd name="T70" fmla="*/ 5299 w 12156"/>
              <a:gd name="T71" fmla="*/ 1590 h 3336"/>
              <a:gd name="T72" fmla="*/ 4771 w 12156"/>
              <a:gd name="T73" fmla="*/ 3334 h 3336"/>
              <a:gd name="T74" fmla="*/ 4305 w 12156"/>
              <a:gd name="T75" fmla="*/ 2205 h 3336"/>
              <a:gd name="T76" fmla="*/ 3838 w 12156"/>
              <a:gd name="T77" fmla="*/ 2810 h 3336"/>
              <a:gd name="T78" fmla="*/ 3433 w 12156"/>
              <a:gd name="T79" fmla="*/ 1825 h 3336"/>
              <a:gd name="T80" fmla="*/ 3710 w 12156"/>
              <a:gd name="T81" fmla="*/ 519 h 3336"/>
              <a:gd name="T82" fmla="*/ 4432 w 12156"/>
              <a:gd name="T83" fmla="*/ 344 h 3336"/>
              <a:gd name="T84" fmla="*/ 1471 w 12156"/>
              <a:gd name="T85" fmla="*/ 501 h 3336"/>
              <a:gd name="T86" fmla="*/ 2104 w 12156"/>
              <a:gd name="T87" fmla="*/ 741 h 3336"/>
              <a:gd name="T88" fmla="*/ 2356 w 12156"/>
              <a:gd name="T89" fmla="*/ 905 h 3336"/>
              <a:gd name="T90" fmla="*/ 2377 w 12156"/>
              <a:gd name="T91" fmla="*/ 2568 h 3336"/>
              <a:gd name="T92" fmla="*/ 1680 w 12156"/>
              <a:gd name="T93" fmla="*/ 2024 h 3336"/>
              <a:gd name="T94" fmla="*/ 1803 w 12156"/>
              <a:gd name="T95" fmla="*/ 2155 h 3336"/>
              <a:gd name="T96" fmla="*/ 1705 w 12156"/>
              <a:gd name="T97" fmla="*/ 1698 h 3336"/>
              <a:gd name="T98" fmla="*/ 1075 w 12156"/>
              <a:gd name="T99" fmla="*/ 2618 h 3336"/>
              <a:gd name="T100" fmla="*/ 889 w 12156"/>
              <a:gd name="T101" fmla="*/ 2230 h 3336"/>
              <a:gd name="T102" fmla="*/ 378 w 12156"/>
              <a:gd name="T103" fmla="*/ 2625 h 3336"/>
              <a:gd name="T104" fmla="*/ 10 w 12156"/>
              <a:gd name="T105" fmla="*/ 1310 h 3336"/>
              <a:gd name="T106" fmla="*/ 703 w 12156"/>
              <a:gd name="T107" fmla="*/ 357 h 3336"/>
              <a:gd name="T108" fmla="*/ 1296 w 12156"/>
              <a:gd name="T109" fmla="*/ 75 h 3336"/>
              <a:gd name="T110" fmla="*/ 11509 w 12156"/>
              <a:gd name="T111" fmla="*/ 947 h 3336"/>
              <a:gd name="T112" fmla="*/ 12154 w 12156"/>
              <a:gd name="T113" fmla="*/ 1314 h 3336"/>
              <a:gd name="T114" fmla="*/ 11586 w 12156"/>
              <a:gd name="T115" fmla="*/ 1442 h 3336"/>
              <a:gd name="T116" fmla="*/ 11509 w 12156"/>
              <a:gd name="T117" fmla="*/ 3323 h 3336"/>
              <a:gd name="T118" fmla="*/ 10735 w 12156"/>
              <a:gd name="T119" fmla="*/ 2207 h 3336"/>
              <a:gd name="T120" fmla="*/ 10347 w 12156"/>
              <a:gd name="T121" fmla="*/ 2197 h 3336"/>
              <a:gd name="T122" fmla="*/ 10403 w 12156"/>
              <a:gd name="T123" fmla="*/ 1379 h 3336"/>
              <a:gd name="T124" fmla="*/ 10486 w 12156"/>
              <a:gd name="T125" fmla="*/ 713 h 3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56" h="3336">
                <a:moveTo>
                  <a:pt x="10950" y="2681"/>
                </a:moveTo>
                <a:lnTo>
                  <a:pt x="10946" y="2681"/>
                </a:lnTo>
                <a:lnTo>
                  <a:pt x="10935" y="2683"/>
                </a:lnTo>
                <a:lnTo>
                  <a:pt x="10933" y="2681"/>
                </a:lnTo>
                <a:lnTo>
                  <a:pt x="10933" y="2696"/>
                </a:lnTo>
                <a:lnTo>
                  <a:pt x="10933" y="2695"/>
                </a:lnTo>
                <a:lnTo>
                  <a:pt x="10943" y="2689"/>
                </a:lnTo>
                <a:lnTo>
                  <a:pt x="10950" y="2681"/>
                </a:lnTo>
                <a:lnTo>
                  <a:pt x="10950" y="2681"/>
                </a:lnTo>
                <a:lnTo>
                  <a:pt x="10950" y="2681"/>
                </a:lnTo>
                <a:close/>
                <a:moveTo>
                  <a:pt x="11046" y="2285"/>
                </a:moveTo>
                <a:lnTo>
                  <a:pt x="11046" y="2285"/>
                </a:lnTo>
                <a:lnTo>
                  <a:pt x="11027" y="2289"/>
                </a:lnTo>
                <a:lnTo>
                  <a:pt x="11006" y="2295"/>
                </a:lnTo>
                <a:lnTo>
                  <a:pt x="10981" y="2301"/>
                </a:lnTo>
                <a:lnTo>
                  <a:pt x="10952" y="2309"/>
                </a:lnTo>
                <a:lnTo>
                  <a:pt x="10950" y="2326"/>
                </a:lnTo>
                <a:lnTo>
                  <a:pt x="10948" y="2351"/>
                </a:lnTo>
                <a:lnTo>
                  <a:pt x="10944" y="2381"/>
                </a:lnTo>
                <a:lnTo>
                  <a:pt x="10939" y="2420"/>
                </a:lnTo>
                <a:lnTo>
                  <a:pt x="10977" y="2372"/>
                </a:lnTo>
                <a:lnTo>
                  <a:pt x="11019" y="2320"/>
                </a:lnTo>
                <a:lnTo>
                  <a:pt x="11033" y="2301"/>
                </a:lnTo>
                <a:lnTo>
                  <a:pt x="11046" y="2287"/>
                </a:lnTo>
                <a:lnTo>
                  <a:pt x="11046" y="2285"/>
                </a:lnTo>
                <a:lnTo>
                  <a:pt x="11046" y="2285"/>
                </a:lnTo>
                <a:close/>
                <a:moveTo>
                  <a:pt x="4620" y="2020"/>
                </a:moveTo>
                <a:lnTo>
                  <a:pt x="4576" y="2105"/>
                </a:lnTo>
                <a:lnTo>
                  <a:pt x="4533" y="2186"/>
                </a:lnTo>
                <a:lnTo>
                  <a:pt x="4491" y="2259"/>
                </a:lnTo>
                <a:lnTo>
                  <a:pt x="4451" y="2330"/>
                </a:lnTo>
                <a:lnTo>
                  <a:pt x="4412" y="2393"/>
                </a:lnTo>
                <a:lnTo>
                  <a:pt x="4376" y="2453"/>
                </a:lnTo>
                <a:lnTo>
                  <a:pt x="4341" y="2506"/>
                </a:lnTo>
                <a:lnTo>
                  <a:pt x="4307" y="2556"/>
                </a:lnTo>
                <a:lnTo>
                  <a:pt x="4305" y="2560"/>
                </a:lnTo>
                <a:lnTo>
                  <a:pt x="4305" y="2560"/>
                </a:lnTo>
                <a:lnTo>
                  <a:pt x="4316" y="2568"/>
                </a:lnTo>
                <a:lnTo>
                  <a:pt x="4330" y="2577"/>
                </a:lnTo>
                <a:lnTo>
                  <a:pt x="4345" y="2591"/>
                </a:lnTo>
                <a:lnTo>
                  <a:pt x="4362" y="2608"/>
                </a:lnTo>
                <a:lnTo>
                  <a:pt x="4391" y="2633"/>
                </a:lnTo>
                <a:lnTo>
                  <a:pt x="4424" y="2658"/>
                </a:lnTo>
                <a:lnTo>
                  <a:pt x="4464" y="2687"/>
                </a:lnTo>
                <a:lnTo>
                  <a:pt x="4508" y="2714"/>
                </a:lnTo>
                <a:lnTo>
                  <a:pt x="4531" y="2727"/>
                </a:lnTo>
                <a:lnTo>
                  <a:pt x="4551" y="2739"/>
                </a:lnTo>
                <a:lnTo>
                  <a:pt x="4568" y="2748"/>
                </a:lnTo>
                <a:lnTo>
                  <a:pt x="4581" y="2756"/>
                </a:lnTo>
                <a:lnTo>
                  <a:pt x="4593" y="2762"/>
                </a:lnTo>
                <a:lnTo>
                  <a:pt x="4602" y="2768"/>
                </a:lnTo>
                <a:lnTo>
                  <a:pt x="4608" y="2769"/>
                </a:lnTo>
                <a:lnTo>
                  <a:pt x="4612" y="2771"/>
                </a:lnTo>
                <a:lnTo>
                  <a:pt x="4618" y="2769"/>
                </a:lnTo>
                <a:lnTo>
                  <a:pt x="4620" y="2768"/>
                </a:lnTo>
                <a:lnTo>
                  <a:pt x="4624" y="2762"/>
                </a:lnTo>
                <a:lnTo>
                  <a:pt x="4625" y="2754"/>
                </a:lnTo>
                <a:lnTo>
                  <a:pt x="4625" y="2748"/>
                </a:lnTo>
                <a:lnTo>
                  <a:pt x="4627" y="2735"/>
                </a:lnTo>
                <a:lnTo>
                  <a:pt x="4627" y="2714"/>
                </a:lnTo>
                <a:lnTo>
                  <a:pt x="4627" y="2687"/>
                </a:lnTo>
                <a:lnTo>
                  <a:pt x="4627" y="2654"/>
                </a:lnTo>
                <a:lnTo>
                  <a:pt x="4629" y="2616"/>
                </a:lnTo>
                <a:lnTo>
                  <a:pt x="4629" y="2570"/>
                </a:lnTo>
                <a:lnTo>
                  <a:pt x="4629" y="2518"/>
                </a:lnTo>
                <a:lnTo>
                  <a:pt x="4627" y="2403"/>
                </a:lnTo>
                <a:lnTo>
                  <a:pt x="4627" y="2282"/>
                </a:lnTo>
                <a:lnTo>
                  <a:pt x="4624" y="2155"/>
                </a:lnTo>
                <a:lnTo>
                  <a:pt x="4620" y="2020"/>
                </a:lnTo>
                <a:lnTo>
                  <a:pt x="4620" y="2020"/>
                </a:lnTo>
                <a:close/>
                <a:moveTo>
                  <a:pt x="1434" y="2020"/>
                </a:moveTo>
                <a:lnTo>
                  <a:pt x="1390" y="2105"/>
                </a:lnTo>
                <a:lnTo>
                  <a:pt x="1348" y="2186"/>
                </a:lnTo>
                <a:lnTo>
                  <a:pt x="1306" y="2259"/>
                </a:lnTo>
                <a:lnTo>
                  <a:pt x="1265" y="2330"/>
                </a:lnTo>
                <a:lnTo>
                  <a:pt x="1227" y="2393"/>
                </a:lnTo>
                <a:lnTo>
                  <a:pt x="1190" y="2453"/>
                </a:lnTo>
                <a:lnTo>
                  <a:pt x="1156" y="2506"/>
                </a:lnTo>
                <a:lnTo>
                  <a:pt x="1121" y="2556"/>
                </a:lnTo>
                <a:lnTo>
                  <a:pt x="1119" y="2560"/>
                </a:lnTo>
                <a:lnTo>
                  <a:pt x="1119" y="2560"/>
                </a:lnTo>
                <a:lnTo>
                  <a:pt x="1131" y="2568"/>
                </a:lnTo>
                <a:lnTo>
                  <a:pt x="1144" y="2577"/>
                </a:lnTo>
                <a:lnTo>
                  <a:pt x="1160" y="2591"/>
                </a:lnTo>
                <a:lnTo>
                  <a:pt x="1177" y="2608"/>
                </a:lnTo>
                <a:lnTo>
                  <a:pt x="1206" y="2633"/>
                </a:lnTo>
                <a:lnTo>
                  <a:pt x="1238" y="2658"/>
                </a:lnTo>
                <a:lnTo>
                  <a:pt x="1277" y="2687"/>
                </a:lnTo>
                <a:lnTo>
                  <a:pt x="1323" y="2714"/>
                </a:lnTo>
                <a:lnTo>
                  <a:pt x="1344" y="2727"/>
                </a:lnTo>
                <a:lnTo>
                  <a:pt x="1365" y="2739"/>
                </a:lnTo>
                <a:lnTo>
                  <a:pt x="1381" y="2748"/>
                </a:lnTo>
                <a:lnTo>
                  <a:pt x="1396" y="2756"/>
                </a:lnTo>
                <a:lnTo>
                  <a:pt x="1407" y="2762"/>
                </a:lnTo>
                <a:lnTo>
                  <a:pt x="1417" y="2768"/>
                </a:lnTo>
                <a:lnTo>
                  <a:pt x="1423" y="2769"/>
                </a:lnTo>
                <a:lnTo>
                  <a:pt x="1427" y="2771"/>
                </a:lnTo>
                <a:lnTo>
                  <a:pt x="1430" y="2769"/>
                </a:lnTo>
                <a:lnTo>
                  <a:pt x="1434" y="2768"/>
                </a:lnTo>
                <a:lnTo>
                  <a:pt x="1438" y="2762"/>
                </a:lnTo>
                <a:lnTo>
                  <a:pt x="1440" y="2754"/>
                </a:lnTo>
                <a:lnTo>
                  <a:pt x="1440" y="2748"/>
                </a:lnTo>
                <a:lnTo>
                  <a:pt x="1442" y="2735"/>
                </a:lnTo>
                <a:lnTo>
                  <a:pt x="1442" y="2714"/>
                </a:lnTo>
                <a:lnTo>
                  <a:pt x="1442" y="2687"/>
                </a:lnTo>
                <a:lnTo>
                  <a:pt x="1442" y="2654"/>
                </a:lnTo>
                <a:lnTo>
                  <a:pt x="1444" y="2616"/>
                </a:lnTo>
                <a:lnTo>
                  <a:pt x="1444" y="2570"/>
                </a:lnTo>
                <a:lnTo>
                  <a:pt x="1444" y="2518"/>
                </a:lnTo>
                <a:lnTo>
                  <a:pt x="1442" y="2403"/>
                </a:lnTo>
                <a:lnTo>
                  <a:pt x="1442" y="2282"/>
                </a:lnTo>
                <a:lnTo>
                  <a:pt x="1438" y="2155"/>
                </a:lnTo>
                <a:lnTo>
                  <a:pt x="1434" y="2020"/>
                </a:lnTo>
                <a:lnTo>
                  <a:pt x="1434" y="2020"/>
                </a:lnTo>
                <a:close/>
                <a:moveTo>
                  <a:pt x="6546" y="1909"/>
                </a:moveTo>
                <a:lnTo>
                  <a:pt x="6534" y="1909"/>
                </a:lnTo>
                <a:lnTo>
                  <a:pt x="6524" y="1913"/>
                </a:lnTo>
                <a:lnTo>
                  <a:pt x="6513" y="1921"/>
                </a:lnTo>
                <a:lnTo>
                  <a:pt x="6503" y="1928"/>
                </a:lnTo>
                <a:lnTo>
                  <a:pt x="6494" y="1940"/>
                </a:lnTo>
                <a:lnTo>
                  <a:pt x="6484" y="1953"/>
                </a:lnTo>
                <a:lnTo>
                  <a:pt x="6474" y="1970"/>
                </a:lnTo>
                <a:lnTo>
                  <a:pt x="6467" y="1990"/>
                </a:lnTo>
                <a:lnTo>
                  <a:pt x="6451" y="2028"/>
                </a:lnTo>
                <a:lnTo>
                  <a:pt x="6440" y="2063"/>
                </a:lnTo>
                <a:lnTo>
                  <a:pt x="6434" y="2093"/>
                </a:lnTo>
                <a:lnTo>
                  <a:pt x="6432" y="2120"/>
                </a:lnTo>
                <a:lnTo>
                  <a:pt x="6434" y="2145"/>
                </a:lnTo>
                <a:lnTo>
                  <a:pt x="6440" y="2172"/>
                </a:lnTo>
                <a:lnTo>
                  <a:pt x="6451" y="2199"/>
                </a:lnTo>
                <a:lnTo>
                  <a:pt x="6467" y="2226"/>
                </a:lnTo>
                <a:lnTo>
                  <a:pt x="6484" y="2251"/>
                </a:lnTo>
                <a:lnTo>
                  <a:pt x="6503" y="2268"/>
                </a:lnTo>
                <a:lnTo>
                  <a:pt x="6524" y="2278"/>
                </a:lnTo>
                <a:lnTo>
                  <a:pt x="6547" y="2282"/>
                </a:lnTo>
                <a:lnTo>
                  <a:pt x="6567" y="2278"/>
                </a:lnTo>
                <a:lnTo>
                  <a:pt x="6586" y="2268"/>
                </a:lnTo>
                <a:lnTo>
                  <a:pt x="6592" y="2264"/>
                </a:lnTo>
                <a:lnTo>
                  <a:pt x="6599" y="2257"/>
                </a:lnTo>
                <a:lnTo>
                  <a:pt x="6609" y="2247"/>
                </a:lnTo>
                <a:lnTo>
                  <a:pt x="6619" y="2234"/>
                </a:lnTo>
                <a:lnTo>
                  <a:pt x="6630" y="2218"/>
                </a:lnTo>
                <a:lnTo>
                  <a:pt x="6643" y="2199"/>
                </a:lnTo>
                <a:lnTo>
                  <a:pt x="6659" y="2178"/>
                </a:lnTo>
                <a:lnTo>
                  <a:pt x="6674" y="2153"/>
                </a:lnTo>
                <a:lnTo>
                  <a:pt x="6709" y="2105"/>
                </a:lnTo>
                <a:lnTo>
                  <a:pt x="6738" y="2063"/>
                </a:lnTo>
                <a:lnTo>
                  <a:pt x="6766" y="2028"/>
                </a:lnTo>
                <a:lnTo>
                  <a:pt x="6789" y="1997"/>
                </a:lnTo>
                <a:lnTo>
                  <a:pt x="6743" y="1976"/>
                </a:lnTo>
                <a:lnTo>
                  <a:pt x="6699" y="1959"/>
                </a:lnTo>
                <a:lnTo>
                  <a:pt x="6663" y="1944"/>
                </a:lnTo>
                <a:lnTo>
                  <a:pt x="6628" y="1930"/>
                </a:lnTo>
                <a:lnTo>
                  <a:pt x="6601" y="1921"/>
                </a:lnTo>
                <a:lnTo>
                  <a:pt x="6578" y="1915"/>
                </a:lnTo>
                <a:lnTo>
                  <a:pt x="6559" y="1909"/>
                </a:lnTo>
                <a:lnTo>
                  <a:pt x="6546" y="1909"/>
                </a:lnTo>
                <a:lnTo>
                  <a:pt x="6546" y="1909"/>
                </a:lnTo>
                <a:close/>
                <a:moveTo>
                  <a:pt x="11419" y="1728"/>
                </a:moveTo>
                <a:lnTo>
                  <a:pt x="11415" y="1730"/>
                </a:lnTo>
                <a:lnTo>
                  <a:pt x="11411" y="1730"/>
                </a:lnTo>
                <a:lnTo>
                  <a:pt x="11403" y="1734"/>
                </a:lnTo>
                <a:lnTo>
                  <a:pt x="11394" y="1738"/>
                </a:lnTo>
                <a:lnTo>
                  <a:pt x="11382" y="1742"/>
                </a:lnTo>
                <a:lnTo>
                  <a:pt x="11369" y="1748"/>
                </a:lnTo>
                <a:lnTo>
                  <a:pt x="11353" y="1753"/>
                </a:lnTo>
                <a:lnTo>
                  <a:pt x="11334" y="1761"/>
                </a:lnTo>
                <a:lnTo>
                  <a:pt x="11263" y="1796"/>
                </a:lnTo>
                <a:lnTo>
                  <a:pt x="11196" y="1836"/>
                </a:lnTo>
                <a:lnTo>
                  <a:pt x="11165" y="1855"/>
                </a:lnTo>
                <a:lnTo>
                  <a:pt x="11135" y="1869"/>
                </a:lnTo>
                <a:lnTo>
                  <a:pt x="11108" y="1876"/>
                </a:lnTo>
                <a:lnTo>
                  <a:pt x="11083" y="1878"/>
                </a:lnTo>
                <a:lnTo>
                  <a:pt x="11062" y="1878"/>
                </a:lnTo>
                <a:lnTo>
                  <a:pt x="11044" y="1876"/>
                </a:lnTo>
                <a:lnTo>
                  <a:pt x="11029" y="1873"/>
                </a:lnTo>
                <a:lnTo>
                  <a:pt x="11019" y="1867"/>
                </a:lnTo>
                <a:lnTo>
                  <a:pt x="11015" y="1886"/>
                </a:lnTo>
                <a:lnTo>
                  <a:pt x="11010" y="1911"/>
                </a:lnTo>
                <a:lnTo>
                  <a:pt x="11002" y="1946"/>
                </a:lnTo>
                <a:lnTo>
                  <a:pt x="10992" y="1986"/>
                </a:lnTo>
                <a:lnTo>
                  <a:pt x="11021" y="1978"/>
                </a:lnTo>
                <a:lnTo>
                  <a:pt x="11048" y="1970"/>
                </a:lnTo>
                <a:lnTo>
                  <a:pt x="11073" y="1963"/>
                </a:lnTo>
                <a:lnTo>
                  <a:pt x="11096" y="1955"/>
                </a:lnTo>
                <a:lnTo>
                  <a:pt x="11117" y="1947"/>
                </a:lnTo>
                <a:lnTo>
                  <a:pt x="11135" y="1940"/>
                </a:lnTo>
                <a:lnTo>
                  <a:pt x="11150" y="1932"/>
                </a:lnTo>
                <a:lnTo>
                  <a:pt x="11161" y="1924"/>
                </a:lnTo>
                <a:lnTo>
                  <a:pt x="11184" y="1913"/>
                </a:lnTo>
                <a:lnTo>
                  <a:pt x="11211" y="1903"/>
                </a:lnTo>
                <a:lnTo>
                  <a:pt x="11238" y="1898"/>
                </a:lnTo>
                <a:lnTo>
                  <a:pt x="11267" y="1896"/>
                </a:lnTo>
                <a:lnTo>
                  <a:pt x="11282" y="1898"/>
                </a:lnTo>
                <a:lnTo>
                  <a:pt x="11298" y="1901"/>
                </a:lnTo>
                <a:lnTo>
                  <a:pt x="11311" y="1907"/>
                </a:lnTo>
                <a:lnTo>
                  <a:pt x="11327" y="1915"/>
                </a:lnTo>
                <a:lnTo>
                  <a:pt x="11340" y="1924"/>
                </a:lnTo>
                <a:lnTo>
                  <a:pt x="11355" y="1938"/>
                </a:lnTo>
                <a:lnTo>
                  <a:pt x="11369" y="1951"/>
                </a:lnTo>
                <a:lnTo>
                  <a:pt x="11382" y="1969"/>
                </a:lnTo>
                <a:lnTo>
                  <a:pt x="11407" y="2005"/>
                </a:lnTo>
                <a:lnTo>
                  <a:pt x="11424" y="2040"/>
                </a:lnTo>
                <a:lnTo>
                  <a:pt x="11436" y="2076"/>
                </a:lnTo>
                <a:lnTo>
                  <a:pt x="11438" y="2109"/>
                </a:lnTo>
                <a:lnTo>
                  <a:pt x="11438" y="2130"/>
                </a:lnTo>
                <a:lnTo>
                  <a:pt x="11436" y="2147"/>
                </a:lnTo>
                <a:lnTo>
                  <a:pt x="11430" y="2161"/>
                </a:lnTo>
                <a:lnTo>
                  <a:pt x="11424" y="2174"/>
                </a:lnTo>
                <a:lnTo>
                  <a:pt x="11417" y="2184"/>
                </a:lnTo>
                <a:lnTo>
                  <a:pt x="11407" y="2191"/>
                </a:lnTo>
                <a:lnTo>
                  <a:pt x="11396" y="2195"/>
                </a:lnTo>
                <a:lnTo>
                  <a:pt x="11382" y="2199"/>
                </a:lnTo>
                <a:lnTo>
                  <a:pt x="11353" y="2205"/>
                </a:lnTo>
                <a:lnTo>
                  <a:pt x="11321" y="2216"/>
                </a:lnTo>
                <a:lnTo>
                  <a:pt x="11286" y="2236"/>
                </a:lnTo>
                <a:lnTo>
                  <a:pt x="11248" y="2260"/>
                </a:lnTo>
                <a:lnTo>
                  <a:pt x="11211" y="2287"/>
                </a:lnTo>
                <a:lnTo>
                  <a:pt x="11175" y="2314"/>
                </a:lnTo>
                <a:lnTo>
                  <a:pt x="11140" y="2335"/>
                </a:lnTo>
                <a:lnTo>
                  <a:pt x="11108" y="2355"/>
                </a:lnTo>
                <a:lnTo>
                  <a:pt x="11136" y="2343"/>
                </a:lnTo>
                <a:lnTo>
                  <a:pt x="11163" y="2332"/>
                </a:lnTo>
                <a:lnTo>
                  <a:pt x="11188" y="2322"/>
                </a:lnTo>
                <a:lnTo>
                  <a:pt x="11211" y="2314"/>
                </a:lnTo>
                <a:lnTo>
                  <a:pt x="11231" y="2309"/>
                </a:lnTo>
                <a:lnTo>
                  <a:pt x="11248" y="2303"/>
                </a:lnTo>
                <a:lnTo>
                  <a:pt x="11265" y="2301"/>
                </a:lnTo>
                <a:lnTo>
                  <a:pt x="11277" y="2299"/>
                </a:lnTo>
                <a:lnTo>
                  <a:pt x="11290" y="2301"/>
                </a:lnTo>
                <a:lnTo>
                  <a:pt x="11302" y="2305"/>
                </a:lnTo>
                <a:lnTo>
                  <a:pt x="11311" y="2310"/>
                </a:lnTo>
                <a:lnTo>
                  <a:pt x="11323" y="2318"/>
                </a:lnTo>
                <a:lnTo>
                  <a:pt x="11332" y="2328"/>
                </a:lnTo>
                <a:lnTo>
                  <a:pt x="11342" y="2339"/>
                </a:lnTo>
                <a:lnTo>
                  <a:pt x="11351" y="2355"/>
                </a:lnTo>
                <a:lnTo>
                  <a:pt x="11361" y="2370"/>
                </a:lnTo>
                <a:lnTo>
                  <a:pt x="11375" y="2406"/>
                </a:lnTo>
                <a:lnTo>
                  <a:pt x="11386" y="2443"/>
                </a:lnTo>
                <a:lnTo>
                  <a:pt x="11392" y="2479"/>
                </a:lnTo>
                <a:lnTo>
                  <a:pt x="11394" y="2514"/>
                </a:lnTo>
                <a:lnTo>
                  <a:pt x="11392" y="2547"/>
                </a:lnTo>
                <a:lnTo>
                  <a:pt x="11386" y="2572"/>
                </a:lnTo>
                <a:lnTo>
                  <a:pt x="11373" y="2591"/>
                </a:lnTo>
                <a:lnTo>
                  <a:pt x="11357" y="2600"/>
                </a:lnTo>
                <a:lnTo>
                  <a:pt x="11336" y="2608"/>
                </a:lnTo>
                <a:lnTo>
                  <a:pt x="11313" y="2623"/>
                </a:lnTo>
                <a:lnTo>
                  <a:pt x="11288" y="2643"/>
                </a:lnTo>
                <a:lnTo>
                  <a:pt x="11259" y="2670"/>
                </a:lnTo>
                <a:lnTo>
                  <a:pt x="11244" y="2683"/>
                </a:lnTo>
                <a:lnTo>
                  <a:pt x="11227" y="2695"/>
                </a:lnTo>
                <a:lnTo>
                  <a:pt x="11207" y="2706"/>
                </a:lnTo>
                <a:lnTo>
                  <a:pt x="11184" y="2716"/>
                </a:lnTo>
                <a:lnTo>
                  <a:pt x="11158" y="2723"/>
                </a:lnTo>
                <a:lnTo>
                  <a:pt x="11129" y="2731"/>
                </a:lnTo>
                <a:lnTo>
                  <a:pt x="11096" y="2737"/>
                </a:lnTo>
                <a:lnTo>
                  <a:pt x="11060" y="2741"/>
                </a:lnTo>
                <a:lnTo>
                  <a:pt x="11042" y="2744"/>
                </a:lnTo>
                <a:lnTo>
                  <a:pt x="11023" y="2750"/>
                </a:lnTo>
                <a:lnTo>
                  <a:pt x="11008" y="2758"/>
                </a:lnTo>
                <a:lnTo>
                  <a:pt x="10992" y="2768"/>
                </a:lnTo>
                <a:lnTo>
                  <a:pt x="10979" y="2781"/>
                </a:lnTo>
                <a:lnTo>
                  <a:pt x="10966" y="2794"/>
                </a:lnTo>
                <a:lnTo>
                  <a:pt x="10956" y="2812"/>
                </a:lnTo>
                <a:lnTo>
                  <a:pt x="10944" y="2829"/>
                </a:lnTo>
                <a:lnTo>
                  <a:pt x="10948" y="2839"/>
                </a:lnTo>
                <a:lnTo>
                  <a:pt x="10954" y="2844"/>
                </a:lnTo>
                <a:lnTo>
                  <a:pt x="10960" y="2848"/>
                </a:lnTo>
                <a:lnTo>
                  <a:pt x="10966" y="2848"/>
                </a:lnTo>
                <a:lnTo>
                  <a:pt x="11300" y="2806"/>
                </a:lnTo>
                <a:lnTo>
                  <a:pt x="11300" y="2800"/>
                </a:lnTo>
                <a:lnTo>
                  <a:pt x="11302" y="2781"/>
                </a:lnTo>
                <a:lnTo>
                  <a:pt x="11303" y="2766"/>
                </a:lnTo>
                <a:lnTo>
                  <a:pt x="11307" y="2750"/>
                </a:lnTo>
                <a:lnTo>
                  <a:pt x="11313" y="2739"/>
                </a:lnTo>
                <a:lnTo>
                  <a:pt x="11319" y="2729"/>
                </a:lnTo>
                <a:lnTo>
                  <a:pt x="11328" y="2723"/>
                </a:lnTo>
                <a:lnTo>
                  <a:pt x="11338" y="2720"/>
                </a:lnTo>
                <a:lnTo>
                  <a:pt x="11350" y="2718"/>
                </a:lnTo>
                <a:lnTo>
                  <a:pt x="11369" y="2721"/>
                </a:lnTo>
                <a:lnTo>
                  <a:pt x="11380" y="2731"/>
                </a:lnTo>
                <a:lnTo>
                  <a:pt x="11399" y="2748"/>
                </a:lnTo>
                <a:lnTo>
                  <a:pt x="11413" y="2760"/>
                </a:lnTo>
                <a:lnTo>
                  <a:pt x="11423" y="2768"/>
                </a:lnTo>
                <a:lnTo>
                  <a:pt x="11428" y="2771"/>
                </a:lnTo>
                <a:lnTo>
                  <a:pt x="11432" y="2769"/>
                </a:lnTo>
                <a:lnTo>
                  <a:pt x="11436" y="2766"/>
                </a:lnTo>
                <a:lnTo>
                  <a:pt x="11436" y="2762"/>
                </a:lnTo>
                <a:lnTo>
                  <a:pt x="11438" y="2754"/>
                </a:lnTo>
                <a:lnTo>
                  <a:pt x="11438" y="2739"/>
                </a:lnTo>
                <a:lnTo>
                  <a:pt x="11440" y="2718"/>
                </a:lnTo>
                <a:lnTo>
                  <a:pt x="11440" y="2693"/>
                </a:lnTo>
                <a:lnTo>
                  <a:pt x="11442" y="2660"/>
                </a:lnTo>
                <a:lnTo>
                  <a:pt x="11444" y="2623"/>
                </a:lnTo>
                <a:lnTo>
                  <a:pt x="11446" y="2581"/>
                </a:lnTo>
                <a:lnTo>
                  <a:pt x="11447" y="2535"/>
                </a:lnTo>
                <a:lnTo>
                  <a:pt x="11449" y="2487"/>
                </a:lnTo>
                <a:lnTo>
                  <a:pt x="11449" y="2435"/>
                </a:lnTo>
                <a:lnTo>
                  <a:pt x="11451" y="2383"/>
                </a:lnTo>
                <a:lnTo>
                  <a:pt x="11451" y="2330"/>
                </a:lnTo>
                <a:lnTo>
                  <a:pt x="11453" y="2272"/>
                </a:lnTo>
                <a:lnTo>
                  <a:pt x="11453" y="2212"/>
                </a:lnTo>
                <a:lnTo>
                  <a:pt x="11453" y="2153"/>
                </a:lnTo>
                <a:lnTo>
                  <a:pt x="11453" y="2093"/>
                </a:lnTo>
                <a:lnTo>
                  <a:pt x="11453" y="2040"/>
                </a:lnTo>
                <a:lnTo>
                  <a:pt x="11451" y="1990"/>
                </a:lnTo>
                <a:lnTo>
                  <a:pt x="11451" y="1946"/>
                </a:lnTo>
                <a:lnTo>
                  <a:pt x="11449" y="1905"/>
                </a:lnTo>
                <a:lnTo>
                  <a:pt x="11447" y="1871"/>
                </a:lnTo>
                <a:lnTo>
                  <a:pt x="11446" y="1842"/>
                </a:lnTo>
                <a:lnTo>
                  <a:pt x="11444" y="1817"/>
                </a:lnTo>
                <a:lnTo>
                  <a:pt x="11442" y="1796"/>
                </a:lnTo>
                <a:lnTo>
                  <a:pt x="11438" y="1778"/>
                </a:lnTo>
                <a:lnTo>
                  <a:pt x="11436" y="1763"/>
                </a:lnTo>
                <a:lnTo>
                  <a:pt x="11432" y="1752"/>
                </a:lnTo>
                <a:lnTo>
                  <a:pt x="11430" y="1742"/>
                </a:lnTo>
                <a:lnTo>
                  <a:pt x="11426" y="1734"/>
                </a:lnTo>
                <a:lnTo>
                  <a:pt x="11423" y="1730"/>
                </a:lnTo>
                <a:lnTo>
                  <a:pt x="11419" y="1728"/>
                </a:lnTo>
                <a:lnTo>
                  <a:pt x="11419" y="1728"/>
                </a:lnTo>
                <a:close/>
                <a:moveTo>
                  <a:pt x="4620" y="1502"/>
                </a:moveTo>
                <a:lnTo>
                  <a:pt x="4606" y="1504"/>
                </a:lnTo>
                <a:lnTo>
                  <a:pt x="4587" y="1510"/>
                </a:lnTo>
                <a:lnTo>
                  <a:pt x="4562" y="1521"/>
                </a:lnTo>
                <a:lnTo>
                  <a:pt x="4531" y="1536"/>
                </a:lnTo>
                <a:lnTo>
                  <a:pt x="4495" y="1558"/>
                </a:lnTo>
                <a:lnTo>
                  <a:pt x="4453" y="1583"/>
                </a:lnTo>
                <a:lnTo>
                  <a:pt x="4405" y="1611"/>
                </a:lnTo>
                <a:lnTo>
                  <a:pt x="4351" y="1646"/>
                </a:lnTo>
                <a:lnTo>
                  <a:pt x="4349" y="1661"/>
                </a:lnTo>
                <a:lnTo>
                  <a:pt x="4347" y="1679"/>
                </a:lnTo>
                <a:lnTo>
                  <a:pt x="4343" y="1698"/>
                </a:lnTo>
                <a:lnTo>
                  <a:pt x="4341" y="1719"/>
                </a:lnTo>
                <a:lnTo>
                  <a:pt x="4337" y="1744"/>
                </a:lnTo>
                <a:lnTo>
                  <a:pt x="4334" y="1769"/>
                </a:lnTo>
                <a:lnTo>
                  <a:pt x="4332" y="1798"/>
                </a:lnTo>
                <a:lnTo>
                  <a:pt x="4328" y="1828"/>
                </a:lnTo>
                <a:lnTo>
                  <a:pt x="4385" y="1784"/>
                </a:lnTo>
                <a:lnTo>
                  <a:pt x="4447" y="1738"/>
                </a:lnTo>
                <a:lnTo>
                  <a:pt x="4506" y="1688"/>
                </a:lnTo>
                <a:lnTo>
                  <a:pt x="4568" y="1636"/>
                </a:lnTo>
                <a:lnTo>
                  <a:pt x="4581" y="1606"/>
                </a:lnTo>
                <a:lnTo>
                  <a:pt x="4595" y="1577"/>
                </a:lnTo>
                <a:lnTo>
                  <a:pt x="4608" y="1554"/>
                </a:lnTo>
                <a:lnTo>
                  <a:pt x="4624" y="1531"/>
                </a:lnTo>
                <a:lnTo>
                  <a:pt x="4625" y="1519"/>
                </a:lnTo>
                <a:lnTo>
                  <a:pt x="4625" y="1510"/>
                </a:lnTo>
                <a:lnTo>
                  <a:pt x="4624" y="1504"/>
                </a:lnTo>
                <a:lnTo>
                  <a:pt x="4620" y="1502"/>
                </a:lnTo>
                <a:lnTo>
                  <a:pt x="4620" y="1502"/>
                </a:lnTo>
                <a:close/>
                <a:moveTo>
                  <a:pt x="1434" y="1502"/>
                </a:moveTo>
                <a:lnTo>
                  <a:pt x="1421" y="1504"/>
                </a:lnTo>
                <a:lnTo>
                  <a:pt x="1400" y="1510"/>
                </a:lnTo>
                <a:lnTo>
                  <a:pt x="1375" y="1521"/>
                </a:lnTo>
                <a:lnTo>
                  <a:pt x="1344" y="1536"/>
                </a:lnTo>
                <a:lnTo>
                  <a:pt x="1308" y="1558"/>
                </a:lnTo>
                <a:lnTo>
                  <a:pt x="1267" y="1583"/>
                </a:lnTo>
                <a:lnTo>
                  <a:pt x="1219" y="1611"/>
                </a:lnTo>
                <a:lnTo>
                  <a:pt x="1165" y="1646"/>
                </a:lnTo>
                <a:lnTo>
                  <a:pt x="1164" y="1661"/>
                </a:lnTo>
                <a:lnTo>
                  <a:pt x="1160" y="1679"/>
                </a:lnTo>
                <a:lnTo>
                  <a:pt x="1158" y="1698"/>
                </a:lnTo>
                <a:lnTo>
                  <a:pt x="1156" y="1719"/>
                </a:lnTo>
                <a:lnTo>
                  <a:pt x="1152" y="1744"/>
                </a:lnTo>
                <a:lnTo>
                  <a:pt x="1148" y="1769"/>
                </a:lnTo>
                <a:lnTo>
                  <a:pt x="1144" y="1798"/>
                </a:lnTo>
                <a:lnTo>
                  <a:pt x="1141" y="1828"/>
                </a:lnTo>
                <a:lnTo>
                  <a:pt x="1200" y="1784"/>
                </a:lnTo>
                <a:lnTo>
                  <a:pt x="1260" y="1738"/>
                </a:lnTo>
                <a:lnTo>
                  <a:pt x="1321" y="1688"/>
                </a:lnTo>
                <a:lnTo>
                  <a:pt x="1382" y="1636"/>
                </a:lnTo>
                <a:lnTo>
                  <a:pt x="1396" y="1606"/>
                </a:lnTo>
                <a:lnTo>
                  <a:pt x="1407" y="1577"/>
                </a:lnTo>
                <a:lnTo>
                  <a:pt x="1423" y="1554"/>
                </a:lnTo>
                <a:lnTo>
                  <a:pt x="1438" y="1531"/>
                </a:lnTo>
                <a:lnTo>
                  <a:pt x="1440" y="1519"/>
                </a:lnTo>
                <a:lnTo>
                  <a:pt x="1440" y="1510"/>
                </a:lnTo>
                <a:lnTo>
                  <a:pt x="1438" y="1504"/>
                </a:lnTo>
                <a:lnTo>
                  <a:pt x="1434" y="1502"/>
                </a:lnTo>
                <a:lnTo>
                  <a:pt x="1434" y="1502"/>
                </a:lnTo>
                <a:close/>
                <a:moveTo>
                  <a:pt x="4639" y="1148"/>
                </a:moveTo>
                <a:lnTo>
                  <a:pt x="4637" y="1150"/>
                </a:lnTo>
                <a:lnTo>
                  <a:pt x="4627" y="1166"/>
                </a:lnTo>
                <a:lnTo>
                  <a:pt x="4616" y="1177"/>
                </a:lnTo>
                <a:lnTo>
                  <a:pt x="4602" y="1187"/>
                </a:lnTo>
                <a:lnTo>
                  <a:pt x="4587" y="1195"/>
                </a:lnTo>
                <a:lnTo>
                  <a:pt x="4549" y="1206"/>
                </a:lnTo>
                <a:lnTo>
                  <a:pt x="4516" y="1218"/>
                </a:lnTo>
                <a:lnTo>
                  <a:pt x="4487" y="1227"/>
                </a:lnTo>
                <a:lnTo>
                  <a:pt x="4460" y="1239"/>
                </a:lnTo>
                <a:lnTo>
                  <a:pt x="4439" y="1246"/>
                </a:lnTo>
                <a:lnTo>
                  <a:pt x="4422" y="1256"/>
                </a:lnTo>
                <a:lnTo>
                  <a:pt x="4408" y="1264"/>
                </a:lnTo>
                <a:lnTo>
                  <a:pt x="4399" y="1271"/>
                </a:lnTo>
                <a:lnTo>
                  <a:pt x="4387" y="1287"/>
                </a:lnTo>
                <a:lnTo>
                  <a:pt x="4380" y="1306"/>
                </a:lnTo>
                <a:lnTo>
                  <a:pt x="4374" y="1331"/>
                </a:lnTo>
                <a:lnTo>
                  <a:pt x="4374" y="1362"/>
                </a:lnTo>
                <a:lnTo>
                  <a:pt x="4420" y="1337"/>
                </a:lnTo>
                <a:lnTo>
                  <a:pt x="4460" y="1319"/>
                </a:lnTo>
                <a:lnTo>
                  <a:pt x="4495" y="1308"/>
                </a:lnTo>
                <a:lnTo>
                  <a:pt x="4524" y="1306"/>
                </a:lnTo>
                <a:lnTo>
                  <a:pt x="4577" y="1310"/>
                </a:lnTo>
                <a:lnTo>
                  <a:pt x="4602" y="1314"/>
                </a:lnTo>
                <a:lnTo>
                  <a:pt x="4629" y="1319"/>
                </a:lnTo>
                <a:lnTo>
                  <a:pt x="4637" y="1197"/>
                </a:lnTo>
                <a:lnTo>
                  <a:pt x="4639" y="1148"/>
                </a:lnTo>
                <a:lnTo>
                  <a:pt x="4639" y="1148"/>
                </a:lnTo>
                <a:close/>
                <a:moveTo>
                  <a:pt x="1453" y="1148"/>
                </a:moveTo>
                <a:lnTo>
                  <a:pt x="1452" y="1150"/>
                </a:lnTo>
                <a:lnTo>
                  <a:pt x="1442" y="1166"/>
                </a:lnTo>
                <a:lnTo>
                  <a:pt x="1430" y="1177"/>
                </a:lnTo>
                <a:lnTo>
                  <a:pt x="1417" y="1187"/>
                </a:lnTo>
                <a:lnTo>
                  <a:pt x="1402" y="1195"/>
                </a:lnTo>
                <a:lnTo>
                  <a:pt x="1363" y="1206"/>
                </a:lnTo>
                <a:lnTo>
                  <a:pt x="1331" y="1218"/>
                </a:lnTo>
                <a:lnTo>
                  <a:pt x="1300" y="1227"/>
                </a:lnTo>
                <a:lnTo>
                  <a:pt x="1275" y="1239"/>
                </a:lnTo>
                <a:lnTo>
                  <a:pt x="1254" y="1246"/>
                </a:lnTo>
                <a:lnTo>
                  <a:pt x="1237" y="1256"/>
                </a:lnTo>
                <a:lnTo>
                  <a:pt x="1223" y="1264"/>
                </a:lnTo>
                <a:lnTo>
                  <a:pt x="1213" y="1271"/>
                </a:lnTo>
                <a:lnTo>
                  <a:pt x="1202" y="1287"/>
                </a:lnTo>
                <a:lnTo>
                  <a:pt x="1192" y="1306"/>
                </a:lnTo>
                <a:lnTo>
                  <a:pt x="1189" y="1331"/>
                </a:lnTo>
                <a:lnTo>
                  <a:pt x="1189" y="1362"/>
                </a:lnTo>
                <a:lnTo>
                  <a:pt x="1235" y="1337"/>
                </a:lnTo>
                <a:lnTo>
                  <a:pt x="1275" y="1319"/>
                </a:lnTo>
                <a:lnTo>
                  <a:pt x="1309" y="1308"/>
                </a:lnTo>
                <a:lnTo>
                  <a:pt x="1338" y="1306"/>
                </a:lnTo>
                <a:lnTo>
                  <a:pt x="1392" y="1310"/>
                </a:lnTo>
                <a:lnTo>
                  <a:pt x="1417" y="1314"/>
                </a:lnTo>
                <a:lnTo>
                  <a:pt x="1442" y="1319"/>
                </a:lnTo>
                <a:lnTo>
                  <a:pt x="1452" y="1197"/>
                </a:lnTo>
                <a:lnTo>
                  <a:pt x="1453" y="1148"/>
                </a:lnTo>
                <a:lnTo>
                  <a:pt x="1453" y="1148"/>
                </a:lnTo>
                <a:close/>
                <a:moveTo>
                  <a:pt x="7761" y="1037"/>
                </a:moveTo>
                <a:lnTo>
                  <a:pt x="7765" y="1051"/>
                </a:lnTo>
                <a:lnTo>
                  <a:pt x="7772" y="1102"/>
                </a:lnTo>
                <a:lnTo>
                  <a:pt x="7776" y="1158"/>
                </a:lnTo>
                <a:lnTo>
                  <a:pt x="7780" y="1218"/>
                </a:lnTo>
                <a:lnTo>
                  <a:pt x="7782" y="1285"/>
                </a:lnTo>
                <a:lnTo>
                  <a:pt x="7778" y="1417"/>
                </a:lnTo>
                <a:lnTo>
                  <a:pt x="7771" y="1546"/>
                </a:lnTo>
                <a:lnTo>
                  <a:pt x="7765" y="1606"/>
                </a:lnTo>
                <a:lnTo>
                  <a:pt x="7763" y="1661"/>
                </a:lnTo>
                <a:lnTo>
                  <a:pt x="7761" y="1713"/>
                </a:lnTo>
                <a:lnTo>
                  <a:pt x="7759" y="1759"/>
                </a:lnTo>
                <a:lnTo>
                  <a:pt x="7759" y="1784"/>
                </a:lnTo>
                <a:lnTo>
                  <a:pt x="7759" y="1807"/>
                </a:lnTo>
                <a:lnTo>
                  <a:pt x="7757" y="1809"/>
                </a:lnTo>
                <a:lnTo>
                  <a:pt x="7767" y="1767"/>
                </a:lnTo>
                <a:lnTo>
                  <a:pt x="7780" y="1692"/>
                </a:lnTo>
                <a:lnTo>
                  <a:pt x="7796" y="1613"/>
                </a:lnTo>
                <a:lnTo>
                  <a:pt x="7809" y="1531"/>
                </a:lnTo>
                <a:lnTo>
                  <a:pt x="7824" y="1442"/>
                </a:lnTo>
                <a:lnTo>
                  <a:pt x="7834" y="1387"/>
                </a:lnTo>
                <a:lnTo>
                  <a:pt x="7842" y="1335"/>
                </a:lnTo>
                <a:lnTo>
                  <a:pt x="7849" y="1289"/>
                </a:lnTo>
                <a:lnTo>
                  <a:pt x="7855" y="1248"/>
                </a:lnTo>
                <a:lnTo>
                  <a:pt x="7859" y="1212"/>
                </a:lnTo>
                <a:lnTo>
                  <a:pt x="7863" y="1183"/>
                </a:lnTo>
                <a:lnTo>
                  <a:pt x="7865" y="1158"/>
                </a:lnTo>
                <a:lnTo>
                  <a:pt x="7865" y="1139"/>
                </a:lnTo>
                <a:lnTo>
                  <a:pt x="7863" y="1108"/>
                </a:lnTo>
                <a:lnTo>
                  <a:pt x="7861" y="1085"/>
                </a:lnTo>
                <a:lnTo>
                  <a:pt x="7857" y="1068"/>
                </a:lnTo>
                <a:lnTo>
                  <a:pt x="7851" y="1058"/>
                </a:lnTo>
                <a:lnTo>
                  <a:pt x="7842" y="1052"/>
                </a:lnTo>
                <a:lnTo>
                  <a:pt x="7824" y="1049"/>
                </a:lnTo>
                <a:lnTo>
                  <a:pt x="7799" y="1043"/>
                </a:lnTo>
                <a:lnTo>
                  <a:pt x="7769" y="1037"/>
                </a:lnTo>
                <a:lnTo>
                  <a:pt x="7761" y="1037"/>
                </a:lnTo>
                <a:lnTo>
                  <a:pt x="7761" y="1037"/>
                </a:lnTo>
                <a:close/>
                <a:moveTo>
                  <a:pt x="3940" y="914"/>
                </a:moveTo>
                <a:lnTo>
                  <a:pt x="3836" y="966"/>
                </a:lnTo>
                <a:lnTo>
                  <a:pt x="3727" y="1014"/>
                </a:lnTo>
                <a:lnTo>
                  <a:pt x="3616" y="1058"/>
                </a:lnTo>
                <a:lnTo>
                  <a:pt x="3500" y="1097"/>
                </a:lnTo>
                <a:lnTo>
                  <a:pt x="3464" y="1110"/>
                </a:lnTo>
                <a:lnTo>
                  <a:pt x="3429" y="1131"/>
                </a:lnTo>
                <a:lnTo>
                  <a:pt x="3400" y="1156"/>
                </a:lnTo>
                <a:lnTo>
                  <a:pt x="3375" y="1187"/>
                </a:lnTo>
                <a:lnTo>
                  <a:pt x="3354" y="1218"/>
                </a:lnTo>
                <a:lnTo>
                  <a:pt x="3339" y="1246"/>
                </a:lnTo>
                <a:lnTo>
                  <a:pt x="3331" y="1271"/>
                </a:lnTo>
                <a:lnTo>
                  <a:pt x="3327" y="1293"/>
                </a:lnTo>
                <a:lnTo>
                  <a:pt x="3329" y="1312"/>
                </a:lnTo>
                <a:lnTo>
                  <a:pt x="3333" y="1327"/>
                </a:lnTo>
                <a:lnTo>
                  <a:pt x="3341" y="1339"/>
                </a:lnTo>
                <a:lnTo>
                  <a:pt x="3351" y="1348"/>
                </a:lnTo>
                <a:lnTo>
                  <a:pt x="3364" y="1356"/>
                </a:lnTo>
                <a:lnTo>
                  <a:pt x="3377" y="1362"/>
                </a:lnTo>
                <a:lnTo>
                  <a:pt x="3395" y="1364"/>
                </a:lnTo>
                <a:lnTo>
                  <a:pt x="3414" y="1366"/>
                </a:lnTo>
                <a:lnTo>
                  <a:pt x="3439" y="1364"/>
                </a:lnTo>
                <a:lnTo>
                  <a:pt x="3460" y="1360"/>
                </a:lnTo>
                <a:lnTo>
                  <a:pt x="3481" y="1356"/>
                </a:lnTo>
                <a:lnTo>
                  <a:pt x="3500" y="1348"/>
                </a:lnTo>
                <a:lnTo>
                  <a:pt x="3518" y="1339"/>
                </a:lnTo>
                <a:lnTo>
                  <a:pt x="3533" y="1327"/>
                </a:lnTo>
                <a:lnTo>
                  <a:pt x="3548" y="1314"/>
                </a:lnTo>
                <a:lnTo>
                  <a:pt x="3562" y="1296"/>
                </a:lnTo>
                <a:lnTo>
                  <a:pt x="3589" y="1262"/>
                </a:lnTo>
                <a:lnTo>
                  <a:pt x="3616" y="1233"/>
                </a:lnTo>
                <a:lnTo>
                  <a:pt x="3639" y="1212"/>
                </a:lnTo>
                <a:lnTo>
                  <a:pt x="3660" y="1198"/>
                </a:lnTo>
                <a:lnTo>
                  <a:pt x="3681" y="1189"/>
                </a:lnTo>
                <a:lnTo>
                  <a:pt x="3704" y="1183"/>
                </a:lnTo>
                <a:lnTo>
                  <a:pt x="3729" y="1179"/>
                </a:lnTo>
                <a:lnTo>
                  <a:pt x="3756" y="1177"/>
                </a:lnTo>
                <a:lnTo>
                  <a:pt x="3779" y="1179"/>
                </a:lnTo>
                <a:lnTo>
                  <a:pt x="3802" y="1183"/>
                </a:lnTo>
                <a:lnTo>
                  <a:pt x="3823" y="1191"/>
                </a:lnTo>
                <a:lnTo>
                  <a:pt x="3842" y="1200"/>
                </a:lnTo>
                <a:lnTo>
                  <a:pt x="3863" y="1212"/>
                </a:lnTo>
                <a:lnTo>
                  <a:pt x="3880" y="1227"/>
                </a:lnTo>
                <a:lnTo>
                  <a:pt x="3898" y="1246"/>
                </a:lnTo>
                <a:lnTo>
                  <a:pt x="3915" y="1266"/>
                </a:lnTo>
                <a:lnTo>
                  <a:pt x="3928" y="1289"/>
                </a:lnTo>
                <a:lnTo>
                  <a:pt x="3942" y="1312"/>
                </a:lnTo>
                <a:lnTo>
                  <a:pt x="3953" y="1337"/>
                </a:lnTo>
                <a:lnTo>
                  <a:pt x="3961" y="1362"/>
                </a:lnTo>
                <a:lnTo>
                  <a:pt x="3969" y="1387"/>
                </a:lnTo>
                <a:lnTo>
                  <a:pt x="3973" y="1412"/>
                </a:lnTo>
                <a:lnTo>
                  <a:pt x="3976" y="1438"/>
                </a:lnTo>
                <a:lnTo>
                  <a:pt x="3976" y="1467"/>
                </a:lnTo>
                <a:lnTo>
                  <a:pt x="3975" y="1515"/>
                </a:lnTo>
                <a:lnTo>
                  <a:pt x="3963" y="1559"/>
                </a:lnTo>
                <a:lnTo>
                  <a:pt x="3942" y="1623"/>
                </a:lnTo>
                <a:lnTo>
                  <a:pt x="3921" y="1684"/>
                </a:lnTo>
                <a:lnTo>
                  <a:pt x="3902" y="1742"/>
                </a:lnTo>
                <a:lnTo>
                  <a:pt x="3884" y="1798"/>
                </a:lnTo>
                <a:lnTo>
                  <a:pt x="3869" y="1853"/>
                </a:lnTo>
                <a:lnTo>
                  <a:pt x="3854" y="1905"/>
                </a:lnTo>
                <a:lnTo>
                  <a:pt x="3842" y="1955"/>
                </a:lnTo>
                <a:lnTo>
                  <a:pt x="3831" y="2001"/>
                </a:lnTo>
                <a:lnTo>
                  <a:pt x="3823" y="2038"/>
                </a:lnTo>
                <a:lnTo>
                  <a:pt x="3815" y="2070"/>
                </a:lnTo>
                <a:lnTo>
                  <a:pt x="3809" y="2099"/>
                </a:lnTo>
                <a:lnTo>
                  <a:pt x="3804" y="2126"/>
                </a:lnTo>
                <a:lnTo>
                  <a:pt x="3800" y="2149"/>
                </a:lnTo>
                <a:lnTo>
                  <a:pt x="3796" y="2168"/>
                </a:lnTo>
                <a:lnTo>
                  <a:pt x="3794" y="2184"/>
                </a:lnTo>
                <a:lnTo>
                  <a:pt x="3792" y="2197"/>
                </a:lnTo>
                <a:lnTo>
                  <a:pt x="3790" y="2199"/>
                </a:lnTo>
                <a:lnTo>
                  <a:pt x="3792" y="2197"/>
                </a:lnTo>
                <a:lnTo>
                  <a:pt x="3800" y="2176"/>
                </a:lnTo>
                <a:lnTo>
                  <a:pt x="3809" y="2151"/>
                </a:lnTo>
                <a:lnTo>
                  <a:pt x="3821" y="2122"/>
                </a:lnTo>
                <a:lnTo>
                  <a:pt x="3832" y="2090"/>
                </a:lnTo>
                <a:lnTo>
                  <a:pt x="3844" y="2051"/>
                </a:lnTo>
                <a:lnTo>
                  <a:pt x="3857" y="2009"/>
                </a:lnTo>
                <a:lnTo>
                  <a:pt x="3871" y="1961"/>
                </a:lnTo>
                <a:lnTo>
                  <a:pt x="3886" y="1909"/>
                </a:lnTo>
                <a:lnTo>
                  <a:pt x="3894" y="1882"/>
                </a:lnTo>
                <a:lnTo>
                  <a:pt x="3904" y="1859"/>
                </a:lnTo>
                <a:lnTo>
                  <a:pt x="3913" y="1840"/>
                </a:lnTo>
                <a:lnTo>
                  <a:pt x="3923" y="1825"/>
                </a:lnTo>
                <a:lnTo>
                  <a:pt x="3932" y="1811"/>
                </a:lnTo>
                <a:lnTo>
                  <a:pt x="3942" y="1801"/>
                </a:lnTo>
                <a:lnTo>
                  <a:pt x="3953" y="1798"/>
                </a:lnTo>
                <a:lnTo>
                  <a:pt x="3965" y="1796"/>
                </a:lnTo>
                <a:lnTo>
                  <a:pt x="3986" y="1798"/>
                </a:lnTo>
                <a:lnTo>
                  <a:pt x="4000" y="1809"/>
                </a:lnTo>
                <a:lnTo>
                  <a:pt x="4009" y="1826"/>
                </a:lnTo>
                <a:lnTo>
                  <a:pt x="4011" y="1851"/>
                </a:lnTo>
                <a:lnTo>
                  <a:pt x="4011" y="1880"/>
                </a:lnTo>
                <a:lnTo>
                  <a:pt x="4009" y="1905"/>
                </a:lnTo>
                <a:lnTo>
                  <a:pt x="4013" y="1901"/>
                </a:lnTo>
                <a:lnTo>
                  <a:pt x="4023" y="1898"/>
                </a:lnTo>
                <a:lnTo>
                  <a:pt x="4034" y="1896"/>
                </a:lnTo>
                <a:lnTo>
                  <a:pt x="4048" y="1898"/>
                </a:lnTo>
                <a:lnTo>
                  <a:pt x="4057" y="1899"/>
                </a:lnTo>
                <a:lnTo>
                  <a:pt x="4067" y="1905"/>
                </a:lnTo>
                <a:lnTo>
                  <a:pt x="4072" y="1913"/>
                </a:lnTo>
                <a:lnTo>
                  <a:pt x="4078" y="1921"/>
                </a:lnTo>
                <a:lnTo>
                  <a:pt x="4084" y="1924"/>
                </a:lnTo>
                <a:lnTo>
                  <a:pt x="4092" y="1928"/>
                </a:lnTo>
                <a:lnTo>
                  <a:pt x="4099" y="1930"/>
                </a:lnTo>
                <a:lnTo>
                  <a:pt x="4105" y="1928"/>
                </a:lnTo>
                <a:lnTo>
                  <a:pt x="4113" y="1926"/>
                </a:lnTo>
                <a:lnTo>
                  <a:pt x="4124" y="1922"/>
                </a:lnTo>
                <a:lnTo>
                  <a:pt x="4140" y="1917"/>
                </a:lnTo>
                <a:lnTo>
                  <a:pt x="4157" y="1909"/>
                </a:lnTo>
                <a:lnTo>
                  <a:pt x="4176" y="1899"/>
                </a:lnTo>
                <a:lnTo>
                  <a:pt x="4199" y="1890"/>
                </a:lnTo>
                <a:lnTo>
                  <a:pt x="4226" y="1876"/>
                </a:lnTo>
                <a:lnTo>
                  <a:pt x="4203" y="1840"/>
                </a:lnTo>
                <a:lnTo>
                  <a:pt x="4184" y="1796"/>
                </a:lnTo>
                <a:lnTo>
                  <a:pt x="4167" y="1748"/>
                </a:lnTo>
                <a:lnTo>
                  <a:pt x="4153" y="1696"/>
                </a:lnTo>
                <a:lnTo>
                  <a:pt x="4142" y="1636"/>
                </a:lnTo>
                <a:lnTo>
                  <a:pt x="4136" y="1573"/>
                </a:lnTo>
                <a:lnTo>
                  <a:pt x="4130" y="1504"/>
                </a:lnTo>
                <a:lnTo>
                  <a:pt x="4128" y="1429"/>
                </a:lnTo>
                <a:lnTo>
                  <a:pt x="4130" y="1348"/>
                </a:lnTo>
                <a:lnTo>
                  <a:pt x="4136" y="1264"/>
                </a:lnTo>
                <a:lnTo>
                  <a:pt x="4144" y="1175"/>
                </a:lnTo>
                <a:lnTo>
                  <a:pt x="4155" y="1081"/>
                </a:lnTo>
                <a:lnTo>
                  <a:pt x="4167" y="1003"/>
                </a:lnTo>
                <a:lnTo>
                  <a:pt x="4180" y="930"/>
                </a:lnTo>
                <a:lnTo>
                  <a:pt x="4184" y="918"/>
                </a:lnTo>
                <a:lnTo>
                  <a:pt x="4180" y="920"/>
                </a:lnTo>
                <a:lnTo>
                  <a:pt x="4165" y="935"/>
                </a:lnTo>
                <a:lnTo>
                  <a:pt x="4145" y="947"/>
                </a:lnTo>
                <a:lnTo>
                  <a:pt x="4126" y="953"/>
                </a:lnTo>
                <a:lnTo>
                  <a:pt x="4103" y="955"/>
                </a:lnTo>
                <a:lnTo>
                  <a:pt x="4065" y="953"/>
                </a:lnTo>
                <a:lnTo>
                  <a:pt x="4026" y="945"/>
                </a:lnTo>
                <a:lnTo>
                  <a:pt x="3984" y="931"/>
                </a:lnTo>
                <a:lnTo>
                  <a:pt x="3940" y="914"/>
                </a:lnTo>
                <a:lnTo>
                  <a:pt x="3940" y="914"/>
                </a:lnTo>
                <a:close/>
                <a:moveTo>
                  <a:pt x="755" y="914"/>
                </a:moveTo>
                <a:lnTo>
                  <a:pt x="649" y="966"/>
                </a:lnTo>
                <a:lnTo>
                  <a:pt x="541" y="1014"/>
                </a:lnTo>
                <a:lnTo>
                  <a:pt x="430" y="1058"/>
                </a:lnTo>
                <a:lnTo>
                  <a:pt x="315" y="1097"/>
                </a:lnTo>
                <a:lnTo>
                  <a:pt x="276" y="1110"/>
                </a:lnTo>
                <a:lnTo>
                  <a:pt x="244" y="1131"/>
                </a:lnTo>
                <a:lnTo>
                  <a:pt x="215" y="1156"/>
                </a:lnTo>
                <a:lnTo>
                  <a:pt x="190" y="1187"/>
                </a:lnTo>
                <a:lnTo>
                  <a:pt x="169" y="1218"/>
                </a:lnTo>
                <a:lnTo>
                  <a:pt x="154" y="1246"/>
                </a:lnTo>
                <a:lnTo>
                  <a:pt x="144" y="1271"/>
                </a:lnTo>
                <a:lnTo>
                  <a:pt x="142" y="1293"/>
                </a:lnTo>
                <a:lnTo>
                  <a:pt x="144" y="1312"/>
                </a:lnTo>
                <a:lnTo>
                  <a:pt x="148" y="1327"/>
                </a:lnTo>
                <a:lnTo>
                  <a:pt x="156" y="1339"/>
                </a:lnTo>
                <a:lnTo>
                  <a:pt x="165" y="1348"/>
                </a:lnTo>
                <a:lnTo>
                  <a:pt x="177" y="1356"/>
                </a:lnTo>
                <a:lnTo>
                  <a:pt x="192" y="1362"/>
                </a:lnTo>
                <a:lnTo>
                  <a:pt x="209" y="1364"/>
                </a:lnTo>
                <a:lnTo>
                  <a:pt x="228" y="1366"/>
                </a:lnTo>
                <a:lnTo>
                  <a:pt x="252" y="1364"/>
                </a:lnTo>
                <a:lnTo>
                  <a:pt x="275" y="1360"/>
                </a:lnTo>
                <a:lnTo>
                  <a:pt x="296" y="1356"/>
                </a:lnTo>
                <a:lnTo>
                  <a:pt x="315" y="1348"/>
                </a:lnTo>
                <a:lnTo>
                  <a:pt x="332" y="1339"/>
                </a:lnTo>
                <a:lnTo>
                  <a:pt x="348" y="1327"/>
                </a:lnTo>
                <a:lnTo>
                  <a:pt x="363" y="1314"/>
                </a:lnTo>
                <a:lnTo>
                  <a:pt x="376" y="1296"/>
                </a:lnTo>
                <a:lnTo>
                  <a:pt x="403" y="1262"/>
                </a:lnTo>
                <a:lnTo>
                  <a:pt x="430" y="1233"/>
                </a:lnTo>
                <a:lnTo>
                  <a:pt x="453" y="1212"/>
                </a:lnTo>
                <a:lnTo>
                  <a:pt x="474" y="1198"/>
                </a:lnTo>
                <a:lnTo>
                  <a:pt x="495" y="1189"/>
                </a:lnTo>
                <a:lnTo>
                  <a:pt x="518" y="1183"/>
                </a:lnTo>
                <a:lnTo>
                  <a:pt x="543" y="1179"/>
                </a:lnTo>
                <a:lnTo>
                  <a:pt x="568" y="1177"/>
                </a:lnTo>
                <a:lnTo>
                  <a:pt x="593" y="1179"/>
                </a:lnTo>
                <a:lnTo>
                  <a:pt x="614" y="1183"/>
                </a:lnTo>
                <a:lnTo>
                  <a:pt x="637" y="1191"/>
                </a:lnTo>
                <a:lnTo>
                  <a:pt x="657" y="1200"/>
                </a:lnTo>
                <a:lnTo>
                  <a:pt x="676" y="1212"/>
                </a:lnTo>
                <a:lnTo>
                  <a:pt x="695" y="1227"/>
                </a:lnTo>
                <a:lnTo>
                  <a:pt x="712" y="1246"/>
                </a:lnTo>
                <a:lnTo>
                  <a:pt x="728" y="1266"/>
                </a:lnTo>
                <a:lnTo>
                  <a:pt x="743" y="1289"/>
                </a:lnTo>
                <a:lnTo>
                  <a:pt x="757" y="1312"/>
                </a:lnTo>
                <a:lnTo>
                  <a:pt x="766" y="1337"/>
                </a:lnTo>
                <a:lnTo>
                  <a:pt x="776" y="1362"/>
                </a:lnTo>
                <a:lnTo>
                  <a:pt x="783" y="1387"/>
                </a:lnTo>
                <a:lnTo>
                  <a:pt x="787" y="1412"/>
                </a:lnTo>
                <a:lnTo>
                  <a:pt x="791" y="1438"/>
                </a:lnTo>
                <a:lnTo>
                  <a:pt x="791" y="1467"/>
                </a:lnTo>
                <a:lnTo>
                  <a:pt x="787" y="1515"/>
                </a:lnTo>
                <a:lnTo>
                  <a:pt x="778" y="1559"/>
                </a:lnTo>
                <a:lnTo>
                  <a:pt x="757" y="1623"/>
                </a:lnTo>
                <a:lnTo>
                  <a:pt x="735" y="1684"/>
                </a:lnTo>
                <a:lnTo>
                  <a:pt x="716" y="1742"/>
                </a:lnTo>
                <a:lnTo>
                  <a:pt x="699" y="1798"/>
                </a:lnTo>
                <a:lnTo>
                  <a:pt x="684" y="1853"/>
                </a:lnTo>
                <a:lnTo>
                  <a:pt x="668" y="1905"/>
                </a:lnTo>
                <a:lnTo>
                  <a:pt x="657" y="1955"/>
                </a:lnTo>
                <a:lnTo>
                  <a:pt x="645" y="2001"/>
                </a:lnTo>
                <a:lnTo>
                  <a:pt x="637" y="2038"/>
                </a:lnTo>
                <a:lnTo>
                  <a:pt x="630" y="2070"/>
                </a:lnTo>
                <a:lnTo>
                  <a:pt x="624" y="2099"/>
                </a:lnTo>
                <a:lnTo>
                  <a:pt x="618" y="2126"/>
                </a:lnTo>
                <a:lnTo>
                  <a:pt x="614" y="2149"/>
                </a:lnTo>
                <a:lnTo>
                  <a:pt x="611" y="2168"/>
                </a:lnTo>
                <a:lnTo>
                  <a:pt x="607" y="2184"/>
                </a:lnTo>
                <a:lnTo>
                  <a:pt x="605" y="2197"/>
                </a:lnTo>
                <a:lnTo>
                  <a:pt x="605" y="2199"/>
                </a:lnTo>
                <a:lnTo>
                  <a:pt x="607" y="2197"/>
                </a:lnTo>
                <a:lnTo>
                  <a:pt x="614" y="2176"/>
                </a:lnTo>
                <a:lnTo>
                  <a:pt x="624" y="2151"/>
                </a:lnTo>
                <a:lnTo>
                  <a:pt x="634" y="2122"/>
                </a:lnTo>
                <a:lnTo>
                  <a:pt x="645" y="2090"/>
                </a:lnTo>
                <a:lnTo>
                  <a:pt x="659" y="2051"/>
                </a:lnTo>
                <a:lnTo>
                  <a:pt x="672" y="2009"/>
                </a:lnTo>
                <a:lnTo>
                  <a:pt x="685" y="1961"/>
                </a:lnTo>
                <a:lnTo>
                  <a:pt x="701" y="1909"/>
                </a:lnTo>
                <a:lnTo>
                  <a:pt x="709" y="1882"/>
                </a:lnTo>
                <a:lnTo>
                  <a:pt x="718" y="1859"/>
                </a:lnTo>
                <a:lnTo>
                  <a:pt x="728" y="1840"/>
                </a:lnTo>
                <a:lnTo>
                  <a:pt x="737" y="1825"/>
                </a:lnTo>
                <a:lnTo>
                  <a:pt x="747" y="1811"/>
                </a:lnTo>
                <a:lnTo>
                  <a:pt x="757" y="1801"/>
                </a:lnTo>
                <a:lnTo>
                  <a:pt x="768" y="1798"/>
                </a:lnTo>
                <a:lnTo>
                  <a:pt x="780" y="1796"/>
                </a:lnTo>
                <a:lnTo>
                  <a:pt x="801" y="1798"/>
                </a:lnTo>
                <a:lnTo>
                  <a:pt x="814" y="1809"/>
                </a:lnTo>
                <a:lnTo>
                  <a:pt x="824" y="1826"/>
                </a:lnTo>
                <a:lnTo>
                  <a:pt x="826" y="1851"/>
                </a:lnTo>
                <a:lnTo>
                  <a:pt x="826" y="1880"/>
                </a:lnTo>
                <a:lnTo>
                  <a:pt x="824" y="1905"/>
                </a:lnTo>
                <a:lnTo>
                  <a:pt x="828" y="1901"/>
                </a:lnTo>
                <a:lnTo>
                  <a:pt x="837" y="1898"/>
                </a:lnTo>
                <a:lnTo>
                  <a:pt x="849" y="1896"/>
                </a:lnTo>
                <a:lnTo>
                  <a:pt x="862" y="1898"/>
                </a:lnTo>
                <a:lnTo>
                  <a:pt x="872" y="1899"/>
                </a:lnTo>
                <a:lnTo>
                  <a:pt x="881" y="1905"/>
                </a:lnTo>
                <a:lnTo>
                  <a:pt x="887" y="1913"/>
                </a:lnTo>
                <a:lnTo>
                  <a:pt x="893" y="1921"/>
                </a:lnTo>
                <a:lnTo>
                  <a:pt x="899" y="1924"/>
                </a:lnTo>
                <a:lnTo>
                  <a:pt x="904" y="1928"/>
                </a:lnTo>
                <a:lnTo>
                  <a:pt x="914" y="1930"/>
                </a:lnTo>
                <a:lnTo>
                  <a:pt x="920" y="1928"/>
                </a:lnTo>
                <a:lnTo>
                  <a:pt x="927" y="1926"/>
                </a:lnTo>
                <a:lnTo>
                  <a:pt x="939" y="1922"/>
                </a:lnTo>
                <a:lnTo>
                  <a:pt x="952" y="1917"/>
                </a:lnTo>
                <a:lnTo>
                  <a:pt x="970" y="1909"/>
                </a:lnTo>
                <a:lnTo>
                  <a:pt x="991" y="1899"/>
                </a:lnTo>
                <a:lnTo>
                  <a:pt x="1014" y="1890"/>
                </a:lnTo>
                <a:lnTo>
                  <a:pt x="1041" y="1876"/>
                </a:lnTo>
                <a:lnTo>
                  <a:pt x="1018" y="1840"/>
                </a:lnTo>
                <a:lnTo>
                  <a:pt x="998" y="1796"/>
                </a:lnTo>
                <a:lnTo>
                  <a:pt x="981" y="1748"/>
                </a:lnTo>
                <a:lnTo>
                  <a:pt x="968" y="1696"/>
                </a:lnTo>
                <a:lnTo>
                  <a:pt x="956" y="1636"/>
                </a:lnTo>
                <a:lnTo>
                  <a:pt x="950" y="1573"/>
                </a:lnTo>
                <a:lnTo>
                  <a:pt x="945" y="1504"/>
                </a:lnTo>
                <a:lnTo>
                  <a:pt x="943" y="1429"/>
                </a:lnTo>
                <a:lnTo>
                  <a:pt x="945" y="1348"/>
                </a:lnTo>
                <a:lnTo>
                  <a:pt x="950" y="1264"/>
                </a:lnTo>
                <a:lnTo>
                  <a:pt x="958" y="1175"/>
                </a:lnTo>
                <a:lnTo>
                  <a:pt x="968" y="1081"/>
                </a:lnTo>
                <a:lnTo>
                  <a:pt x="981" y="1003"/>
                </a:lnTo>
                <a:lnTo>
                  <a:pt x="995" y="930"/>
                </a:lnTo>
                <a:lnTo>
                  <a:pt x="997" y="918"/>
                </a:lnTo>
                <a:lnTo>
                  <a:pt x="995" y="920"/>
                </a:lnTo>
                <a:lnTo>
                  <a:pt x="979" y="935"/>
                </a:lnTo>
                <a:lnTo>
                  <a:pt x="960" y="947"/>
                </a:lnTo>
                <a:lnTo>
                  <a:pt x="941" y="953"/>
                </a:lnTo>
                <a:lnTo>
                  <a:pt x="918" y="955"/>
                </a:lnTo>
                <a:lnTo>
                  <a:pt x="879" y="953"/>
                </a:lnTo>
                <a:lnTo>
                  <a:pt x="839" y="945"/>
                </a:lnTo>
                <a:lnTo>
                  <a:pt x="799" y="931"/>
                </a:lnTo>
                <a:lnTo>
                  <a:pt x="755" y="914"/>
                </a:lnTo>
                <a:lnTo>
                  <a:pt x="755" y="914"/>
                </a:lnTo>
                <a:close/>
                <a:moveTo>
                  <a:pt x="4633" y="787"/>
                </a:moveTo>
                <a:lnTo>
                  <a:pt x="4627" y="787"/>
                </a:lnTo>
                <a:lnTo>
                  <a:pt x="4618" y="787"/>
                </a:lnTo>
                <a:lnTo>
                  <a:pt x="4602" y="789"/>
                </a:lnTo>
                <a:lnTo>
                  <a:pt x="4581" y="791"/>
                </a:lnTo>
                <a:lnTo>
                  <a:pt x="4556" y="793"/>
                </a:lnTo>
                <a:lnTo>
                  <a:pt x="4524" y="797"/>
                </a:lnTo>
                <a:lnTo>
                  <a:pt x="4487" y="801"/>
                </a:lnTo>
                <a:lnTo>
                  <a:pt x="4445" y="805"/>
                </a:lnTo>
                <a:lnTo>
                  <a:pt x="4428" y="822"/>
                </a:lnTo>
                <a:lnTo>
                  <a:pt x="4414" y="839"/>
                </a:lnTo>
                <a:lnTo>
                  <a:pt x="4403" y="855"/>
                </a:lnTo>
                <a:lnTo>
                  <a:pt x="4393" y="868"/>
                </a:lnTo>
                <a:lnTo>
                  <a:pt x="4385" y="882"/>
                </a:lnTo>
                <a:lnTo>
                  <a:pt x="4382" y="897"/>
                </a:lnTo>
                <a:lnTo>
                  <a:pt x="4378" y="910"/>
                </a:lnTo>
                <a:lnTo>
                  <a:pt x="4378" y="926"/>
                </a:lnTo>
                <a:lnTo>
                  <a:pt x="4378" y="939"/>
                </a:lnTo>
                <a:lnTo>
                  <a:pt x="4378" y="949"/>
                </a:lnTo>
                <a:lnTo>
                  <a:pt x="4376" y="955"/>
                </a:lnTo>
                <a:lnTo>
                  <a:pt x="4376" y="958"/>
                </a:lnTo>
                <a:lnTo>
                  <a:pt x="4412" y="941"/>
                </a:lnTo>
                <a:lnTo>
                  <a:pt x="4447" y="930"/>
                </a:lnTo>
                <a:lnTo>
                  <a:pt x="4480" y="922"/>
                </a:lnTo>
                <a:lnTo>
                  <a:pt x="4508" y="920"/>
                </a:lnTo>
                <a:lnTo>
                  <a:pt x="4535" y="922"/>
                </a:lnTo>
                <a:lnTo>
                  <a:pt x="4560" y="930"/>
                </a:lnTo>
                <a:lnTo>
                  <a:pt x="4585" y="943"/>
                </a:lnTo>
                <a:lnTo>
                  <a:pt x="4608" y="960"/>
                </a:lnTo>
                <a:lnTo>
                  <a:pt x="4629" y="983"/>
                </a:lnTo>
                <a:lnTo>
                  <a:pt x="4643" y="1008"/>
                </a:lnTo>
                <a:lnTo>
                  <a:pt x="4645" y="1012"/>
                </a:lnTo>
                <a:lnTo>
                  <a:pt x="4645" y="1006"/>
                </a:lnTo>
                <a:lnTo>
                  <a:pt x="4647" y="910"/>
                </a:lnTo>
                <a:lnTo>
                  <a:pt x="4647" y="812"/>
                </a:lnTo>
                <a:lnTo>
                  <a:pt x="4647" y="801"/>
                </a:lnTo>
                <a:lnTo>
                  <a:pt x="4645" y="793"/>
                </a:lnTo>
                <a:lnTo>
                  <a:pt x="4639" y="789"/>
                </a:lnTo>
                <a:lnTo>
                  <a:pt x="4633" y="787"/>
                </a:lnTo>
                <a:lnTo>
                  <a:pt x="4633" y="787"/>
                </a:lnTo>
                <a:close/>
                <a:moveTo>
                  <a:pt x="1446" y="787"/>
                </a:moveTo>
                <a:lnTo>
                  <a:pt x="1442" y="787"/>
                </a:lnTo>
                <a:lnTo>
                  <a:pt x="1432" y="787"/>
                </a:lnTo>
                <a:lnTo>
                  <a:pt x="1417" y="789"/>
                </a:lnTo>
                <a:lnTo>
                  <a:pt x="1396" y="791"/>
                </a:lnTo>
                <a:lnTo>
                  <a:pt x="1371" y="793"/>
                </a:lnTo>
                <a:lnTo>
                  <a:pt x="1338" y="797"/>
                </a:lnTo>
                <a:lnTo>
                  <a:pt x="1302" y="801"/>
                </a:lnTo>
                <a:lnTo>
                  <a:pt x="1260" y="805"/>
                </a:lnTo>
                <a:lnTo>
                  <a:pt x="1242" y="822"/>
                </a:lnTo>
                <a:lnTo>
                  <a:pt x="1229" y="839"/>
                </a:lnTo>
                <a:lnTo>
                  <a:pt x="1217" y="855"/>
                </a:lnTo>
                <a:lnTo>
                  <a:pt x="1208" y="868"/>
                </a:lnTo>
                <a:lnTo>
                  <a:pt x="1200" y="882"/>
                </a:lnTo>
                <a:lnTo>
                  <a:pt x="1194" y="897"/>
                </a:lnTo>
                <a:lnTo>
                  <a:pt x="1192" y="910"/>
                </a:lnTo>
                <a:lnTo>
                  <a:pt x="1190" y="926"/>
                </a:lnTo>
                <a:lnTo>
                  <a:pt x="1190" y="939"/>
                </a:lnTo>
                <a:lnTo>
                  <a:pt x="1190" y="949"/>
                </a:lnTo>
                <a:lnTo>
                  <a:pt x="1190" y="955"/>
                </a:lnTo>
                <a:lnTo>
                  <a:pt x="1190" y="958"/>
                </a:lnTo>
                <a:lnTo>
                  <a:pt x="1227" y="941"/>
                </a:lnTo>
                <a:lnTo>
                  <a:pt x="1261" y="930"/>
                </a:lnTo>
                <a:lnTo>
                  <a:pt x="1294" y="922"/>
                </a:lnTo>
                <a:lnTo>
                  <a:pt x="1321" y="920"/>
                </a:lnTo>
                <a:lnTo>
                  <a:pt x="1348" y="922"/>
                </a:lnTo>
                <a:lnTo>
                  <a:pt x="1375" y="930"/>
                </a:lnTo>
                <a:lnTo>
                  <a:pt x="1400" y="943"/>
                </a:lnTo>
                <a:lnTo>
                  <a:pt x="1423" y="960"/>
                </a:lnTo>
                <a:lnTo>
                  <a:pt x="1444" y="983"/>
                </a:lnTo>
                <a:lnTo>
                  <a:pt x="1457" y="1008"/>
                </a:lnTo>
                <a:lnTo>
                  <a:pt x="1459" y="1012"/>
                </a:lnTo>
                <a:lnTo>
                  <a:pt x="1459" y="1006"/>
                </a:lnTo>
                <a:lnTo>
                  <a:pt x="1461" y="910"/>
                </a:lnTo>
                <a:lnTo>
                  <a:pt x="1461" y="812"/>
                </a:lnTo>
                <a:lnTo>
                  <a:pt x="1461" y="801"/>
                </a:lnTo>
                <a:lnTo>
                  <a:pt x="1457" y="793"/>
                </a:lnTo>
                <a:lnTo>
                  <a:pt x="1453" y="789"/>
                </a:lnTo>
                <a:lnTo>
                  <a:pt x="1446" y="787"/>
                </a:lnTo>
                <a:lnTo>
                  <a:pt x="1446" y="787"/>
                </a:lnTo>
                <a:close/>
                <a:moveTo>
                  <a:pt x="7196" y="770"/>
                </a:moveTo>
                <a:lnTo>
                  <a:pt x="7218" y="772"/>
                </a:lnTo>
                <a:lnTo>
                  <a:pt x="7241" y="778"/>
                </a:lnTo>
                <a:lnTo>
                  <a:pt x="7262" y="786"/>
                </a:lnTo>
                <a:lnTo>
                  <a:pt x="7285" y="797"/>
                </a:lnTo>
                <a:lnTo>
                  <a:pt x="7308" y="812"/>
                </a:lnTo>
                <a:lnTo>
                  <a:pt x="7333" y="832"/>
                </a:lnTo>
                <a:lnTo>
                  <a:pt x="7356" y="853"/>
                </a:lnTo>
                <a:lnTo>
                  <a:pt x="7381" y="878"/>
                </a:lnTo>
                <a:lnTo>
                  <a:pt x="7404" y="905"/>
                </a:lnTo>
                <a:lnTo>
                  <a:pt x="7425" y="931"/>
                </a:lnTo>
                <a:lnTo>
                  <a:pt x="7442" y="956"/>
                </a:lnTo>
                <a:lnTo>
                  <a:pt x="7456" y="983"/>
                </a:lnTo>
                <a:lnTo>
                  <a:pt x="7467" y="1008"/>
                </a:lnTo>
                <a:lnTo>
                  <a:pt x="7475" y="1031"/>
                </a:lnTo>
                <a:lnTo>
                  <a:pt x="7481" y="1056"/>
                </a:lnTo>
                <a:lnTo>
                  <a:pt x="7481" y="1079"/>
                </a:lnTo>
                <a:lnTo>
                  <a:pt x="7481" y="1104"/>
                </a:lnTo>
                <a:lnTo>
                  <a:pt x="7477" y="1133"/>
                </a:lnTo>
                <a:lnTo>
                  <a:pt x="7473" y="1168"/>
                </a:lnTo>
                <a:lnTo>
                  <a:pt x="7467" y="1204"/>
                </a:lnTo>
                <a:lnTo>
                  <a:pt x="7458" y="1245"/>
                </a:lnTo>
                <a:lnTo>
                  <a:pt x="7448" y="1289"/>
                </a:lnTo>
                <a:lnTo>
                  <a:pt x="7435" y="1337"/>
                </a:lnTo>
                <a:lnTo>
                  <a:pt x="7421" y="1389"/>
                </a:lnTo>
                <a:lnTo>
                  <a:pt x="7388" y="1496"/>
                </a:lnTo>
                <a:lnTo>
                  <a:pt x="7350" y="1604"/>
                </a:lnTo>
                <a:lnTo>
                  <a:pt x="7306" y="1711"/>
                </a:lnTo>
                <a:lnTo>
                  <a:pt x="7256" y="1821"/>
                </a:lnTo>
                <a:lnTo>
                  <a:pt x="7296" y="1840"/>
                </a:lnTo>
                <a:lnTo>
                  <a:pt x="7331" y="1861"/>
                </a:lnTo>
                <a:lnTo>
                  <a:pt x="7363" y="1882"/>
                </a:lnTo>
                <a:lnTo>
                  <a:pt x="7392" y="1905"/>
                </a:lnTo>
                <a:lnTo>
                  <a:pt x="7417" y="1928"/>
                </a:lnTo>
                <a:lnTo>
                  <a:pt x="7440" y="1953"/>
                </a:lnTo>
                <a:lnTo>
                  <a:pt x="7459" y="1980"/>
                </a:lnTo>
                <a:lnTo>
                  <a:pt x="7475" y="2007"/>
                </a:lnTo>
                <a:lnTo>
                  <a:pt x="7500" y="2059"/>
                </a:lnTo>
                <a:lnTo>
                  <a:pt x="7517" y="2103"/>
                </a:lnTo>
                <a:lnTo>
                  <a:pt x="7529" y="2141"/>
                </a:lnTo>
                <a:lnTo>
                  <a:pt x="7531" y="2172"/>
                </a:lnTo>
                <a:lnTo>
                  <a:pt x="7529" y="2199"/>
                </a:lnTo>
                <a:lnTo>
                  <a:pt x="7521" y="2224"/>
                </a:lnTo>
                <a:lnTo>
                  <a:pt x="7509" y="2247"/>
                </a:lnTo>
                <a:lnTo>
                  <a:pt x="7492" y="2270"/>
                </a:lnTo>
                <a:lnTo>
                  <a:pt x="7473" y="2289"/>
                </a:lnTo>
                <a:lnTo>
                  <a:pt x="7452" y="2301"/>
                </a:lnTo>
                <a:lnTo>
                  <a:pt x="7433" y="2310"/>
                </a:lnTo>
                <a:lnTo>
                  <a:pt x="7411" y="2312"/>
                </a:lnTo>
                <a:lnTo>
                  <a:pt x="7394" y="2312"/>
                </a:lnTo>
                <a:lnTo>
                  <a:pt x="7379" y="2309"/>
                </a:lnTo>
                <a:lnTo>
                  <a:pt x="7365" y="2307"/>
                </a:lnTo>
                <a:lnTo>
                  <a:pt x="7356" y="2301"/>
                </a:lnTo>
                <a:lnTo>
                  <a:pt x="7308" y="2270"/>
                </a:lnTo>
                <a:lnTo>
                  <a:pt x="7262" y="2241"/>
                </a:lnTo>
                <a:lnTo>
                  <a:pt x="7221" y="2218"/>
                </a:lnTo>
                <a:lnTo>
                  <a:pt x="7187" y="2195"/>
                </a:lnTo>
                <a:lnTo>
                  <a:pt x="7154" y="2178"/>
                </a:lnTo>
                <a:lnTo>
                  <a:pt x="7127" y="2163"/>
                </a:lnTo>
                <a:lnTo>
                  <a:pt x="7104" y="2149"/>
                </a:lnTo>
                <a:lnTo>
                  <a:pt x="7085" y="2139"/>
                </a:lnTo>
                <a:lnTo>
                  <a:pt x="7047" y="2193"/>
                </a:lnTo>
                <a:lnTo>
                  <a:pt x="7008" y="2241"/>
                </a:lnTo>
                <a:lnTo>
                  <a:pt x="6970" y="2287"/>
                </a:lnTo>
                <a:lnTo>
                  <a:pt x="6933" y="2330"/>
                </a:lnTo>
                <a:lnTo>
                  <a:pt x="6895" y="2368"/>
                </a:lnTo>
                <a:lnTo>
                  <a:pt x="6859" y="2403"/>
                </a:lnTo>
                <a:lnTo>
                  <a:pt x="6822" y="2435"/>
                </a:lnTo>
                <a:lnTo>
                  <a:pt x="6787" y="2464"/>
                </a:lnTo>
                <a:lnTo>
                  <a:pt x="6753" y="2489"/>
                </a:lnTo>
                <a:lnTo>
                  <a:pt x="6720" y="2510"/>
                </a:lnTo>
                <a:lnTo>
                  <a:pt x="6691" y="2527"/>
                </a:lnTo>
                <a:lnTo>
                  <a:pt x="6667" y="2543"/>
                </a:lnTo>
                <a:lnTo>
                  <a:pt x="6643" y="2554"/>
                </a:lnTo>
                <a:lnTo>
                  <a:pt x="6624" y="2564"/>
                </a:lnTo>
                <a:lnTo>
                  <a:pt x="6607" y="2568"/>
                </a:lnTo>
                <a:lnTo>
                  <a:pt x="6592" y="2570"/>
                </a:lnTo>
                <a:lnTo>
                  <a:pt x="6567" y="2566"/>
                </a:lnTo>
                <a:lnTo>
                  <a:pt x="6544" y="2556"/>
                </a:lnTo>
                <a:lnTo>
                  <a:pt x="6522" y="2541"/>
                </a:lnTo>
                <a:lnTo>
                  <a:pt x="6503" y="2516"/>
                </a:lnTo>
                <a:lnTo>
                  <a:pt x="6484" y="2489"/>
                </a:lnTo>
                <a:lnTo>
                  <a:pt x="6465" y="2456"/>
                </a:lnTo>
                <a:lnTo>
                  <a:pt x="6444" y="2420"/>
                </a:lnTo>
                <a:lnTo>
                  <a:pt x="6423" y="2381"/>
                </a:lnTo>
                <a:lnTo>
                  <a:pt x="6359" y="2245"/>
                </a:lnTo>
                <a:lnTo>
                  <a:pt x="6348" y="2212"/>
                </a:lnTo>
                <a:lnTo>
                  <a:pt x="6338" y="2180"/>
                </a:lnTo>
                <a:lnTo>
                  <a:pt x="6332" y="2143"/>
                </a:lnTo>
                <a:lnTo>
                  <a:pt x="6330" y="2103"/>
                </a:lnTo>
                <a:lnTo>
                  <a:pt x="6332" y="2063"/>
                </a:lnTo>
                <a:lnTo>
                  <a:pt x="6338" y="2020"/>
                </a:lnTo>
                <a:lnTo>
                  <a:pt x="6348" y="1978"/>
                </a:lnTo>
                <a:lnTo>
                  <a:pt x="6361" y="1934"/>
                </a:lnTo>
                <a:lnTo>
                  <a:pt x="6380" y="1888"/>
                </a:lnTo>
                <a:lnTo>
                  <a:pt x="6402" y="1844"/>
                </a:lnTo>
                <a:lnTo>
                  <a:pt x="6428" y="1800"/>
                </a:lnTo>
                <a:lnTo>
                  <a:pt x="6459" y="1755"/>
                </a:lnTo>
                <a:lnTo>
                  <a:pt x="6474" y="1734"/>
                </a:lnTo>
                <a:lnTo>
                  <a:pt x="6490" y="1715"/>
                </a:lnTo>
                <a:lnTo>
                  <a:pt x="6505" y="1698"/>
                </a:lnTo>
                <a:lnTo>
                  <a:pt x="6521" y="1682"/>
                </a:lnTo>
                <a:lnTo>
                  <a:pt x="6536" y="1671"/>
                </a:lnTo>
                <a:lnTo>
                  <a:pt x="6549" y="1659"/>
                </a:lnTo>
                <a:lnTo>
                  <a:pt x="6563" y="1650"/>
                </a:lnTo>
                <a:lnTo>
                  <a:pt x="6576" y="1642"/>
                </a:lnTo>
                <a:lnTo>
                  <a:pt x="6605" y="1632"/>
                </a:lnTo>
                <a:lnTo>
                  <a:pt x="6640" y="1625"/>
                </a:lnTo>
                <a:lnTo>
                  <a:pt x="6678" y="1621"/>
                </a:lnTo>
                <a:lnTo>
                  <a:pt x="6722" y="1619"/>
                </a:lnTo>
                <a:lnTo>
                  <a:pt x="6770" y="1623"/>
                </a:lnTo>
                <a:lnTo>
                  <a:pt x="6824" y="1632"/>
                </a:lnTo>
                <a:lnTo>
                  <a:pt x="6882" y="1648"/>
                </a:lnTo>
                <a:lnTo>
                  <a:pt x="6943" y="1671"/>
                </a:lnTo>
                <a:lnTo>
                  <a:pt x="6955" y="1648"/>
                </a:lnTo>
                <a:lnTo>
                  <a:pt x="6964" y="1629"/>
                </a:lnTo>
                <a:lnTo>
                  <a:pt x="6972" y="1609"/>
                </a:lnTo>
                <a:lnTo>
                  <a:pt x="6978" y="1594"/>
                </a:lnTo>
                <a:lnTo>
                  <a:pt x="6983" y="1581"/>
                </a:lnTo>
                <a:lnTo>
                  <a:pt x="6987" y="1571"/>
                </a:lnTo>
                <a:lnTo>
                  <a:pt x="6989" y="1561"/>
                </a:lnTo>
                <a:lnTo>
                  <a:pt x="6989" y="1556"/>
                </a:lnTo>
                <a:lnTo>
                  <a:pt x="6991" y="1546"/>
                </a:lnTo>
                <a:lnTo>
                  <a:pt x="6991" y="1544"/>
                </a:lnTo>
                <a:lnTo>
                  <a:pt x="6991" y="1544"/>
                </a:lnTo>
                <a:lnTo>
                  <a:pt x="6981" y="1546"/>
                </a:lnTo>
                <a:lnTo>
                  <a:pt x="6968" y="1546"/>
                </a:lnTo>
                <a:lnTo>
                  <a:pt x="6949" y="1542"/>
                </a:lnTo>
                <a:lnTo>
                  <a:pt x="6930" y="1535"/>
                </a:lnTo>
                <a:lnTo>
                  <a:pt x="6907" y="1521"/>
                </a:lnTo>
                <a:lnTo>
                  <a:pt x="6880" y="1502"/>
                </a:lnTo>
                <a:lnTo>
                  <a:pt x="6851" y="1477"/>
                </a:lnTo>
                <a:lnTo>
                  <a:pt x="6818" y="1448"/>
                </a:lnTo>
                <a:lnTo>
                  <a:pt x="6782" y="1414"/>
                </a:lnTo>
                <a:lnTo>
                  <a:pt x="6743" y="1371"/>
                </a:lnTo>
                <a:lnTo>
                  <a:pt x="6705" y="1333"/>
                </a:lnTo>
                <a:lnTo>
                  <a:pt x="6674" y="1300"/>
                </a:lnTo>
                <a:lnTo>
                  <a:pt x="6653" y="1277"/>
                </a:lnTo>
                <a:lnTo>
                  <a:pt x="6638" y="1260"/>
                </a:lnTo>
                <a:lnTo>
                  <a:pt x="6628" y="1246"/>
                </a:lnTo>
                <a:lnTo>
                  <a:pt x="6620" y="1233"/>
                </a:lnTo>
                <a:lnTo>
                  <a:pt x="6617" y="1220"/>
                </a:lnTo>
                <a:lnTo>
                  <a:pt x="6615" y="1204"/>
                </a:lnTo>
                <a:lnTo>
                  <a:pt x="6617" y="1191"/>
                </a:lnTo>
                <a:lnTo>
                  <a:pt x="6619" y="1177"/>
                </a:lnTo>
                <a:lnTo>
                  <a:pt x="6622" y="1168"/>
                </a:lnTo>
                <a:lnTo>
                  <a:pt x="6628" y="1160"/>
                </a:lnTo>
                <a:lnTo>
                  <a:pt x="6636" y="1154"/>
                </a:lnTo>
                <a:lnTo>
                  <a:pt x="6643" y="1150"/>
                </a:lnTo>
                <a:lnTo>
                  <a:pt x="6655" y="1150"/>
                </a:lnTo>
                <a:lnTo>
                  <a:pt x="6667" y="1152"/>
                </a:lnTo>
                <a:lnTo>
                  <a:pt x="6690" y="1156"/>
                </a:lnTo>
                <a:lnTo>
                  <a:pt x="6709" y="1160"/>
                </a:lnTo>
                <a:lnTo>
                  <a:pt x="6722" y="1162"/>
                </a:lnTo>
                <a:lnTo>
                  <a:pt x="6732" y="1164"/>
                </a:lnTo>
                <a:lnTo>
                  <a:pt x="6741" y="1162"/>
                </a:lnTo>
                <a:lnTo>
                  <a:pt x="6751" y="1158"/>
                </a:lnTo>
                <a:lnTo>
                  <a:pt x="6763" y="1150"/>
                </a:lnTo>
                <a:lnTo>
                  <a:pt x="6776" y="1141"/>
                </a:lnTo>
                <a:lnTo>
                  <a:pt x="6789" y="1127"/>
                </a:lnTo>
                <a:lnTo>
                  <a:pt x="6803" y="1112"/>
                </a:lnTo>
                <a:lnTo>
                  <a:pt x="6818" y="1095"/>
                </a:lnTo>
                <a:lnTo>
                  <a:pt x="6834" y="1074"/>
                </a:lnTo>
                <a:lnTo>
                  <a:pt x="6860" y="1037"/>
                </a:lnTo>
                <a:lnTo>
                  <a:pt x="6889" y="1003"/>
                </a:lnTo>
                <a:lnTo>
                  <a:pt x="6914" y="970"/>
                </a:lnTo>
                <a:lnTo>
                  <a:pt x="6941" y="941"/>
                </a:lnTo>
                <a:lnTo>
                  <a:pt x="6966" y="914"/>
                </a:lnTo>
                <a:lnTo>
                  <a:pt x="6991" y="889"/>
                </a:lnTo>
                <a:lnTo>
                  <a:pt x="7014" y="866"/>
                </a:lnTo>
                <a:lnTo>
                  <a:pt x="7037" y="847"/>
                </a:lnTo>
                <a:lnTo>
                  <a:pt x="7060" y="830"/>
                </a:lnTo>
                <a:lnTo>
                  <a:pt x="7081" y="814"/>
                </a:lnTo>
                <a:lnTo>
                  <a:pt x="7102" y="801"/>
                </a:lnTo>
                <a:lnTo>
                  <a:pt x="7123" y="789"/>
                </a:lnTo>
                <a:lnTo>
                  <a:pt x="7143" y="782"/>
                </a:lnTo>
                <a:lnTo>
                  <a:pt x="7162" y="776"/>
                </a:lnTo>
                <a:lnTo>
                  <a:pt x="7179" y="772"/>
                </a:lnTo>
                <a:lnTo>
                  <a:pt x="7196" y="770"/>
                </a:lnTo>
                <a:lnTo>
                  <a:pt x="7196" y="770"/>
                </a:lnTo>
                <a:close/>
                <a:moveTo>
                  <a:pt x="11307" y="601"/>
                </a:moveTo>
                <a:lnTo>
                  <a:pt x="11305" y="603"/>
                </a:lnTo>
                <a:lnTo>
                  <a:pt x="11305" y="605"/>
                </a:lnTo>
                <a:lnTo>
                  <a:pt x="11305" y="611"/>
                </a:lnTo>
                <a:lnTo>
                  <a:pt x="11307" y="611"/>
                </a:lnTo>
                <a:lnTo>
                  <a:pt x="11307" y="609"/>
                </a:lnTo>
                <a:lnTo>
                  <a:pt x="11307" y="605"/>
                </a:lnTo>
                <a:lnTo>
                  <a:pt x="11307" y="601"/>
                </a:lnTo>
                <a:lnTo>
                  <a:pt x="11307" y="601"/>
                </a:lnTo>
                <a:close/>
                <a:moveTo>
                  <a:pt x="8153" y="513"/>
                </a:moveTo>
                <a:lnTo>
                  <a:pt x="8153" y="513"/>
                </a:lnTo>
                <a:lnTo>
                  <a:pt x="8149" y="522"/>
                </a:lnTo>
                <a:lnTo>
                  <a:pt x="8141" y="534"/>
                </a:lnTo>
                <a:lnTo>
                  <a:pt x="8133" y="549"/>
                </a:lnTo>
                <a:lnTo>
                  <a:pt x="8124" y="567"/>
                </a:lnTo>
                <a:lnTo>
                  <a:pt x="8103" y="599"/>
                </a:lnTo>
                <a:lnTo>
                  <a:pt x="8078" y="632"/>
                </a:lnTo>
                <a:lnTo>
                  <a:pt x="8049" y="663"/>
                </a:lnTo>
                <a:lnTo>
                  <a:pt x="8016" y="691"/>
                </a:lnTo>
                <a:lnTo>
                  <a:pt x="7982" y="718"/>
                </a:lnTo>
                <a:lnTo>
                  <a:pt x="7953" y="736"/>
                </a:lnTo>
                <a:lnTo>
                  <a:pt x="7926" y="747"/>
                </a:lnTo>
                <a:lnTo>
                  <a:pt x="7903" y="749"/>
                </a:lnTo>
                <a:lnTo>
                  <a:pt x="7882" y="749"/>
                </a:lnTo>
                <a:lnTo>
                  <a:pt x="7863" y="747"/>
                </a:lnTo>
                <a:lnTo>
                  <a:pt x="7847" y="745"/>
                </a:lnTo>
                <a:lnTo>
                  <a:pt x="7832" y="739"/>
                </a:lnTo>
                <a:lnTo>
                  <a:pt x="7803" y="734"/>
                </a:lnTo>
                <a:lnTo>
                  <a:pt x="7769" y="732"/>
                </a:lnTo>
                <a:lnTo>
                  <a:pt x="7736" y="734"/>
                </a:lnTo>
                <a:lnTo>
                  <a:pt x="7707" y="739"/>
                </a:lnTo>
                <a:lnTo>
                  <a:pt x="7684" y="749"/>
                </a:lnTo>
                <a:lnTo>
                  <a:pt x="7665" y="762"/>
                </a:lnTo>
                <a:lnTo>
                  <a:pt x="7652" y="772"/>
                </a:lnTo>
                <a:lnTo>
                  <a:pt x="7636" y="782"/>
                </a:lnTo>
                <a:lnTo>
                  <a:pt x="7621" y="786"/>
                </a:lnTo>
                <a:lnTo>
                  <a:pt x="7605" y="787"/>
                </a:lnTo>
                <a:lnTo>
                  <a:pt x="7604" y="787"/>
                </a:lnTo>
                <a:lnTo>
                  <a:pt x="7607" y="791"/>
                </a:lnTo>
                <a:lnTo>
                  <a:pt x="7623" y="803"/>
                </a:lnTo>
                <a:lnTo>
                  <a:pt x="7638" y="820"/>
                </a:lnTo>
                <a:lnTo>
                  <a:pt x="7655" y="839"/>
                </a:lnTo>
                <a:lnTo>
                  <a:pt x="7673" y="860"/>
                </a:lnTo>
                <a:lnTo>
                  <a:pt x="7690" y="883"/>
                </a:lnTo>
                <a:lnTo>
                  <a:pt x="7707" y="907"/>
                </a:lnTo>
                <a:lnTo>
                  <a:pt x="7717" y="924"/>
                </a:lnTo>
                <a:lnTo>
                  <a:pt x="7719" y="916"/>
                </a:lnTo>
                <a:lnTo>
                  <a:pt x="7738" y="887"/>
                </a:lnTo>
                <a:lnTo>
                  <a:pt x="7749" y="874"/>
                </a:lnTo>
                <a:lnTo>
                  <a:pt x="7763" y="860"/>
                </a:lnTo>
                <a:lnTo>
                  <a:pt x="7794" y="837"/>
                </a:lnTo>
                <a:lnTo>
                  <a:pt x="7830" y="822"/>
                </a:lnTo>
                <a:lnTo>
                  <a:pt x="7870" y="812"/>
                </a:lnTo>
                <a:lnTo>
                  <a:pt x="7916" y="809"/>
                </a:lnTo>
                <a:lnTo>
                  <a:pt x="7941" y="810"/>
                </a:lnTo>
                <a:lnTo>
                  <a:pt x="7964" y="814"/>
                </a:lnTo>
                <a:lnTo>
                  <a:pt x="7988" y="822"/>
                </a:lnTo>
                <a:lnTo>
                  <a:pt x="8009" y="834"/>
                </a:lnTo>
                <a:lnTo>
                  <a:pt x="8030" y="849"/>
                </a:lnTo>
                <a:lnTo>
                  <a:pt x="8051" y="866"/>
                </a:lnTo>
                <a:lnTo>
                  <a:pt x="8070" y="887"/>
                </a:lnTo>
                <a:lnTo>
                  <a:pt x="8089" y="910"/>
                </a:lnTo>
                <a:lnTo>
                  <a:pt x="8108" y="937"/>
                </a:lnTo>
                <a:lnTo>
                  <a:pt x="8124" y="964"/>
                </a:lnTo>
                <a:lnTo>
                  <a:pt x="8135" y="989"/>
                </a:lnTo>
                <a:lnTo>
                  <a:pt x="8147" y="1016"/>
                </a:lnTo>
                <a:lnTo>
                  <a:pt x="8155" y="1043"/>
                </a:lnTo>
                <a:lnTo>
                  <a:pt x="8160" y="1072"/>
                </a:lnTo>
                <a:lnTo>
                  <a:pt x="8164" y="1099"/>
                </a:lnTo>
                <a:lnTo>
                  <a:pt x="8166" y="1127"/>
                </a:lnTo>
                <a:lnTo>
                  <a:pt x="8162" y="1166"/>
                </a:lnTo>
                <a:lnTo>
                  <a:pt x="8153" y="1202"/>
                </a:lnTo>
                <a:lnTo>
                  <a:pt x="8147" y="1223"/>
                </a:lnTo>
                <a:lnTo>
                  <a:pt x="8139" y="1248"/>
                </a:lnTo>
                <a:lnTo>
                  <a:pt x="8133" y="1275"/>
                </a:lnTo>
                <a:lnTo>
                  <a:pt x="8128" y="1306"/>
                </a:lnTo>
                <a:lnTo>
                  <a:pt x="8122" y="1339"/>
                </a:lnTo>
                <a:lnTo>
                  <a:pt x="8118" y="1375"/>
                </a:lnTo>
                <a:lnTo>
                  <a:pt x="8114" y="1415"/>
                </a:lnTo>
                <a:lnTo>
                  <a:pt x="8110" y="1458"/>
                </a:lnTo>
                <a:lnTo>
                  <a:pt x="8105" y="1502"/>
                </a:lnTo>
                <a:lnTo>
                  <a:pt x="8099" y="1548"/>
                </a:lnTo>
                <a:lnTo>
                  <a:pt x="8091" y="1598"/>
                </a:lnTo>
                <a:lnTo>
                  <a:pt x="8080" y="1648"/>
                </a:lnTo>
                <a:lnTo>
                  <a:pt x="8068" y="1700"/>
                </a:lnTo>
                <a:lnTo>
                  <a:pt x="8053" y="1755"/>
                </a:lnTo>
                <a:lnTo>
                  <a:pt x="8037" y="1811"/>
                </a:lnTo>
                <a:lnTo>
                  <a:pt x="8018" y="1869"/>
                </a:lnTo>
                <a:lnTo>
                  <a:pt x="8028" y="1853"/>
                </a:lnTo>
                <a:lnTo>
                  <a:pt x="8043" y="1842"/>
                </a:lnTo>
                <a:lnTo>
                  <a:pt x="8064" y="1834"/>
                </a:lnTo>
                <a:lnTo>
                  <a:pt x="8093" y="1832"/>
                </a:lnTo>
                <a:lnTo>
                  <a:pt x="8120" y="1834"/>
                </a:lnTo>
                <a:lnTo>
                  <a:pt x="8141" y="1840"/>
                </a:lnTo>
                <a:lnTo>
                  <a:pt x="8156" y="1849"/>
                </a:lnTo>
                <a:lnTo>
                  <a:pt x="8164" y="1863"/>
                </a:lnTo>
                <a:lnTo>
                  <a:pt x="8164" y="1828"/>
                </a:lnTo>
                <a:lnTo>
                  <a:pt x="8164" y="1788"/>
                </a:lnTo>
                <a:lnTo>
                  <a:pt x="8166" y="1744"/>
                </a:lnTo>
                <a:lnTo>
                  <a:pt x="8166" y="1692"/>
                </a:lnTo>
                <a:lnTo>
                  <a:pt x="8166" y="1638"/>
                </a:lnTo>
                <a:lnTo>
                  <a:pt x="8168" y="1577"/>
                </a:lnTo>
                <a:lnTo>
                  <a:pt x="8168" y="1511"/>
                </a:lnTo>
                <a:lnTo>
                  <a:pt x="8168" y="1440"/>
                </a:lnTo>
                <a:lnTo>
                  <a:pt x="8168" y="1294"/>
                </a:lnTo>
                <a:lnTo>
                  <a:pt x="8166" y="1150"/>
                </a:lnTo>
                <a:lnTo>
                  <a:pt x="8164" y="1008"/>
                </a:lnTo>
                <a:lnTo>
                  <a:pt x="8162" y="870"/>
                </a:lnTo>
                <a:lnTo>
                  <a:pt x="8162" y="805"/>
                </a:lnTo>
                <a:lnTo>
                  <a:pt x="8160" y="745"/>
                </a:lnTo>
                <a:lnTo>
                  <a:pt x="8158" y="693"/>
                </a:lnTo>
                <a:lnTo>
                  <a:pt x="8158" y="651"/>
                </a:lnTo>
                <a:lnTo>
                  <a:pt x="8156" y="613"/>
                </a:lnTo>
                <a:lnTo>
                  <a:pt x="8156" y="584"/>
                </a:lnTo>
                <a:lnTo>
                  <a:pt x="8155" y="561"/>
                </a:lnTo>
                <a:lnTo>
                  <a:pt x="8155" y="545"/>
                </a:lnTo>
                <a:lnTo>
                  <a:pt x="8153" y="530"/>
                </a:lnTo>
                <a:lnTo>
                  <a:pt x="8153" y="517"/>
                </a:lnTo>
                <a:lnTo>
                  <a:pt x="8153" y="513"/>
                </a:lnTo>
                <a:lnTo>
                  <a:pt x="8153" y="513"/>
                </a:lnTo>
                <a:close/>
                <a:moveTo>
                  <a:pt x="8108" y="259"/>
                </a:moveTo>
                <a:lnTo>
                  <a:pt x="8141" y="261"/>
                </a:lnTo>
                <a:lnTo>
                  <a:pt x="8174" y="267"/>
                </a:lnTo>
                <a:lnTo>
                  <a:pt x="8206" y="278"/>
                </a:lnTo>
                <a:lnTo>
                  <a:pt x="8241" y="292"/>
                </a:lnTo>
                <a:lnTo>
                  <a:pt x="8274" y="311"/>
                </a:lnTo>
                <a:lnTo>
                  <a:pt x="8308" y="334"/>
                </a:lnTo>
                <a:lnTo>
                  <a:pt x="8341" y="363"/>
                </a:lnTo>
                <a:lnTo>
                  <a:pt x="8375" y="394"/>
                </a:lnTo>
                <a:lnTo>
                  <a:pt x="8408" y="428"/>
                </a:lnTo>
                <a:lnTo>
                  <a:pt x="8435" y="461"/>
                </a:lnTo>
                <a:lnTo>
                  <a:pt x="8458" y="496"/>
                </a:lnTo>
                <a:lnTo>
                  <a:pt x="8477" y="530"/>
                </a:lnTo>
                <a:lnTo>
                  <a:pt x="8492" y="565"/>
                </a:lnTo>
                <a:lnTo>
                  <a:pt x="8504" y="597"/>
                </a:lnTo>
                <a:lnTo>
                  <a:pt x="8510" y="632"/>
                </a:lnTo>
                <a:lnTo>
                  <a:pt x="8512" y="666"/>
                </a:lnTo>
                <a:lnTo>
                  <a:pt x="8510" y="695"/>
                </a:lnTo>
                <a:lnTo>
                  <a:pt x="8504" y="722"/>
                </a:lnTo>
                <a:lnTo>
                  <a:pt x="8498" y="739"/>
                </a:lnTo>
                <a:lnTo>
                  <a:pt x="8494" y="759"/>
                </a:lnTo>
                <a:lnTo>
                  <a:pt x="8491" y="784"/>
                </a:lnTo>
                <a:lnTo>
                  <a:pt x="8489" y="810"/>
                </a:lnTo>
                <a:lnTo>
                  <a:pt x="8487" y="843"/>
                </a:lnTo>
                <a:lnTo>
                  <a:pt x="8485" y="878"/>
                </a:lnTo>
                <a:lnTo>
                  <a:pt x="8485" y="918"/>
                </a:lnTo>
                <a:lnTo>
                  <a:pt x="8483" y="960"/>
                </a:lnTo>
                <a:lnTo>
                  <a:pt x="8483" y="1008"/>
                </a:lnTo>
                <a:lnTo>
                  <a:pt x="8483" y="1060"/>
                </a:lnTo>
                <a:lnTo>
                  <a:pt x="8483" y="1120"/>
                </a:lnTo>
                <a:lnTo>
                  <a:pt x="8481" y="1183"/>
                </a:lnTo>
                <a:lnTo>
                  <a:pt x="8479" y="1254"/>
                </a:lnTo>
                <a:lnTo>
                  <a:pt x="8477" y="1329"/>
                </a:lnTo>
                <a:lnTo>
                  <a:pt x="8475" y="1410"/>
                </a:lnTo>
                <a:lnTo>
                  <a:pt x="8473" y="1498"/>
                </a:lnTo>
                <a:lnTo>
                  <a:pt x="8471" y="1540"/>
                </a:lnTo>
                <a:lnTo>
                  <a:pt x="8469" y="1583"/>
                </a:lnTo>
                <a:lnTo>
                  <a:pt x="8468" y="1623"/>
                </a:lnTo>
                <a:lnTo>
                  <a:pt x="8468" y="1659"/>
                </a:lnTo>
                <a:lnTo>
                  <a:pt x="8466" y="1696"/>
                </a:lnTo>
                <a:lnTo>
                  <a:pt x="8464" y="1728"/>
                </a:lnTo>
                <a:lnTo>
                  <a:pt x="8462" y="1761"/>
                </a:lnTo>
                <a:lnTo>
                  <a:pt x="8462" y="1790"/>
                </a:lnTo>
                <a:lnTo>
                  <a:pt x="8460" y="1817"/>
                </a:lnTo>
                <a:lnTo>
                  <a:pt x="8458" y="1842"/>
                </a:lnTo>
                <a:lnTo>
                  <a:pt x="8456" y="1865"/>
                </a:lnTo>
                <a:lnTo>
                  <a:pt x="8454" y="1886"/>
                </a:lnTo>
                <a:lnTo>
                  <a:pt x="8454" y="1905"/>
                </a:lnTo>
                <a:lnTo>
                  <a:pt x="8452" y="1922"/>
                </a:lnTo>
                <a:lnTo>
                  <a:pt x="8450" y="1938"/>
                </a:lnTo>
                <a:lnTo>
                  <a:pt x="8448" y="1949"/>
                </a:lnTo>
                <a:lnTo>
                  <a:pt x="8441" y="1995"/>
                </a:lnTo>
                <a:lnTo>
                  <a:pt x="8433" y="2040"/>
                </a:lnTo>
                <a:lnTo>
                  <a:pt x="8421" y="2082"/>
                </a:lnTo>
                <a:lnTo>
                  <a:pt x="8408" y="2120"/>
                </a:lnTo>
                <a:lnTo>
                  <a:pt x="8395" y="2155"/>
                </a:lnTo>
                <a:lnTo>
                  <a:pt x="8381" y="2186"/>
                </a:lnTo>
                <a:lnTo>
                  <a:pt x="8366" y="2212"/>
                </a:lnTo>
                <a:lnTo>
                  <a:pt x="8350" y="2234"/>
                </a:lnTo>
                <a:lnTo>
                  <a:pt x="8333" y="2249"/>
                </a:lnTo>
                <a:lnTo>
                  <a:pt x="8316" y="2262"/>
                </a:lnTo>
                <a:lnTo>
                  <a:pt x="8297" y="2268"/>
                </a:lnTo>
                <a:lnTo>
                  <a:pt x="8277" y="2270"/>
                </a:lnTo>
                <a:lnTo>
                  <a:pt x="8258" y="2268"/>
                </a:lnTo>
                <a:lnTo>
                  <a:pt x="8243" y="2262"/>
                </a:lnTo>
                <a:lnTo>
                  <a:pt x="8233" y="2249"/>
                </a:lnTo>
                <a:lnTo>
                  <a:pt x="8226" y="2234"/>
                </a:lnTo>
                <a:lnTo>
                  <a:pt x="8199" y="2297"/>
                </a:lnTo>
                <a:lnTo>
                  <a:pt x="8176" y="2357"/>
                </a:lnTo>
                <a:lnTo>
                  <a:pt x="8155" y="2410"/>
                </a:lnTo>
                <a:lnTo>
                  <a:pt x="8139" y="2458"/>
                </a:lnTo>
                <a:lnTo>
                  <a:pt x="8126" y="2501"/>
                </a:lnTo>
                <a:lnTo>
                  <a:pt x="8116" y="2537"/>
                </a:lnTo>
                <a:lnTo>
                  <a:pt x="8110" y="2570"/>
                </a:lnTo>
                <a:lnTo>
                  <a:pt x="8108" y="2595"/>
                </a:lnTo>
                <a:lnTo>
                  <a:pt x="8112" y="2616"/>
                </a:lnTo>
                <a:lnTo>
                  <a:pt x="8120" y="2635"/>
                </a:lnTo>
                <a:lnTo>
                  <a:pt x="8132" y="2652"/>
                </a:lnTo>
                <a:lnTo>
                  <a:pt x="8151" y="2666"/>
                </a:lnTo>
                <a:lnTo>
                  <a:pt x="8174" y="2675"/>
                </a:lnTo>
                <a:lnTo>
                  <a:pt x="8203" y="2683"/>
                </a:lnTo>
                <a:lnTo>
                  <a:pt x="8235" y="2687"/>
                </a:lnTo>
                <a:lnTo>
                  <a:pt x="8274" y="2689"/>
                </a:lnTo>
                <a:lnTo>
                  <a:pt x="8308" y="2687"/>
                </a:lnTo>
                <a:lnTo>
                  <a:pt x="8347" y="2685"/>
                </a:lnTo>
                <a:lnTo>
                  <a:pt x="8389" y="2681"/>
                </a:lnTo>
                <a:lnTo>
                  <a:pt x="8435" y="2677"/>
                </a:lnTo>
                <a:lnTo>
                  <a:pt x="8483" y="2671"/>
                </a:lnTo>
                <a:lnTo>
                  <a:pt x="8535" y="2662"/>
                </a:lnTo>
                <a:lnTo>
                  <a:pt x="8590" y="2654"/>
                </a:lnTo>
                <a:lnTo>
                  <a:pt x="8650" y="2643"/>
                </a:lnTo>
                <a:lnTo>
                  <a:pt x="8709" y="2631"/>
                </a:lnTo>
                <a:lnTo>
                  <a:pt x="8763" y="2616"/>
                </a:lnTo>
                <a:lnTo>
                  <a:pt x="8813" y="2599"/>
                </a:lnTo>
                <a:lnTo>
                  <a:pt x="8857" y="2577"/>
                </a:lnTo>
                <a:lnTo>
                  <a:pt x="8898" y="2556"/>
                </a:lnTo>
                <a:lnTo>
                  <a:pt x="8934" y="2531"/>
                </a:lnTo>
                <a:lnTo>
                  <a:pt x="8967" y="2504"/>
                </a:lnTo>
                <a:lnTo>
                  <a:pt x="8994" y="2474"/>
                </a:lnTo>
                <a:lnTo>
                  <a:pt x="9017" y="2443"/>
                </a:lnTo>
                <a:lnTo>
                  <a:pt x="9036" y="2410"/>
                </a:lnTo>
                <a:lnTo>
                  <a:pt x="9053" y="2376"/>
                </a:lnTo>
                <a:lnTo>
                  <a:pt x="9067" y="2339"/>
                </a:lnTo>
                <a:lnTo>
                  <a:pt x="9078" y="2301"/>
                </a:lnTo>
                <a:lnTo>
                  <a:pt x="9086" y="2262"/>
                </a:lnTo>
                <a:lnTo>
                  <a:pt x="9090" y="2222"/>
                </a:lnTo>
                <a:lnTo>
                  <a:pt x="9092" y="2180"/>
                </a:lnTo>
                <a:lnTo>
                  <a:pt x="9092" y="2163"/>
                </a:lnTo>
                <a:lnTo>
                  <a:pt x="9095" y="2147"/>
                </a:lnTo>
                <a:lnTo>
                  <a:pt x="9097" y="2134"/>
                </a:lnTo>
                <a:lnTo>
                  <a:pt x="9103" y="2124"/>
                </a:lnTo>
                <a:lnTo>
                  <a:pt x="9109" y="2116"/>
                </a:lnTo>
                <a:lnTo>
                  <a:pt x="9115" y="2111"/>
                </a:lnTo>
                <a:lnTo>
                  <a:pt x="9124" y="2107"/>
                </a:lnTo>
                <a:lnTo>
                  <a:pt x="9134" y="2105"/>
                </a:lnTo>
                <a:lnTo>
                  <a:pt x="9145" y="2107"/>
                </a:lnTo>
                <a:lnTo>
                  <a:pt x="9155" y="2111"/>
                </a:lnTo>
                <a:lnTo>
                  <a:pt x="9166" y="2118"/>
                </a:lnTo>
                <a:lnTo>
                  <a:pt x="9178" y="2130"/>
                </a:lnTo>
                <a:lnTo>
                  <a:pt x="9189" y="2143"/>
                </a:lnTo>
                <a:lnTo>
                  <a:pt x="9201" y="2161"/>
                </a:lnTo>
                <a:lnTo>
                  <a:pt x="9213" y="2180"/>
                </a:lnTo>
                <a:lnTo>
                  <a:pt x="9224" y="2203"/>
                </a:lnTo>
                <a:lnTo>
                  <a:pt x="9236" y="2228"/>
                </a:lnTo>
                <a:lnTo>
                  <a:pt x="9247" y="2255"/>
                </a:lnTo>
                <a:lnTo>
                  <a:pt x="9259" y="2285"/>
                </a:lnTo>
                <a:lnTo>
                  <a:pt x="9268" y="2318"/>
                </a:lnTo>
                <a:lnTo>
                  <a:pt x="9278" y="2353"/>
                </a:lnTo>
                <a:lnTo>
                  <a:pt x="9287" y="2389"/>
                </a:lnTo>
                <a:lnTo>
                  <a:pt x="9297" y="2428"/>
                </a:lnTo>
                <a:lnTo>
                  <a:pt x="9307" y="2468"/>
                </a:lnTo>
                <a:lnTo>
                  <a:pt x="9314" y="2510"/>
                </a:lnTo>
                <a:lnTo>
                  <a:pt x="9320" y="2549"/>
                </a:lnTo>
                <a:lnTo>
                  <a:pt x="9326" y="2583"/>
                </a:lnTo>
                <a:lnTo>
                  <a:pt x="9332" y="2616"/>
                </a:lnTo>
                <a:lnTo>
                  <a:pt x="9335" y="2647"/>
                </a:lnTo>
                <a:lnTo>
                  <a:pt x="9337" y="2675"/>
                </a:lnTo>
                <a:lnTo>
                  <a:pt x="9339" y="2700"/>
                </a:lnTo>
                <a:lnTo>
                  <a:pt x="9339" y="2721"/>
                </a:lnTo>
                <a:lnTo>
                  <a:pt x="9337" y="2762"/>
                </a:lnTo>
                <a:lnTo>
                  <a:pt x="9330" y="2798"/>
                </a:lnTo>
                <a:lnTo>
                  <a:pt x="9314" y="2829"/>
                </a:lnTo>
                <a:lnTo>
                  <a:pt x="9295" y="2854"/>
                </a:lnTo>
                <a:lnTo>
                  <a:pt x="9284" y="2867"/>
                </a:lnTo>
                <a:lnTo>
                  <a:pt x="9268" y="2879"/>
                </a:lnTo>
                <a:lnTo>
                  <a:pt x="9253" y="2890"/>
                </a:lnTo>
                <a:lnTo>
                  <a:pt x="9234" y="2900"/>
                </a:lnTo>
                <a:lnTo>
                  <a:pt x="9211" y="2912"/>
                </a:lnTo>
                <a:lnTo>
                  <a:pt x="9188" y="2921"/>
                </a:lnTo>
                <a:lnTo>
                  <a:pt x="9161" y="2933"/>
                </a:lnTo>
                <a:lnTo>
                  <a:pt x="9132" y="2942"/>
                </a:lnTo>
                <a:lnTo>
                  <a:pt x="9099" y="2952"/>
                </a:lnTo>
                <a:lnTo>
                  <a:pt x="9065" y="2961"/>
                </a:lnTo>
                <a:lnTo>
                  <a:pt x="9026" y="2969"/>
                </a:lnTo>
                <a:lnTo>
                  <a:pt x="8986" y="2977"/>
                </a:lnTo>
                <a:lnTo>
                  <a:pt x="8944" y="2986"/>
                </a:lnTo>
                <a:lnTo>
                  <a:pt x="8896" y="2994"/>
                </a:lnTo>
                <a:lnTo>
                  <a:pt x="8848" y="3000"/>
                </a:lnTo>
                <a:lnTo>
                  <a:pt x="8794" y="3008"/>
                </a:lnTo>
                <a:lnTo>
                  <a:pt x="8690" y="3019"/>
                </a:lnTo>
                <a:lnTo>
                  <a:pt x="8592" y="3027"/>
                </a:lnTo>
                <a:lnTo>
                  <a:pt x="8498" y="3033"/>
                </a:lnTo>
                <a:lnTo>
                  <a:pt x="8410" y="3033"/>
                </a:lnTo>
                <a:lnTo>
                  <a:pt x="8370" y="3033"/>
                </a:lnTo>
                <a:lnTo>
                  <a:pt x="8333" y="3033"/>
                </a:lnTo>
                <a:lnTo>
                  <a:pt x="8299" y="3031"/>
                </a:lnTo>
                <a:lnTo>
                  <a:pt x="8266" y="3029"/>
                </a:lnTo>
                <a:lnTo>
                  <a:pt x="8239" y="3025"/>
                </a:lnTo>
                <a:lnTo>
                  <a:pt x="8214" y="3021"/>
                </a:lnTo>
                <a:lnTo>
                  <a:pt x="8193" y="3017"/>
                </a:lnTo>
                <a:lnTo>
                  <a:pt x="8174" y="3011"/>
                </a:lnTo>
                <a:lnTo>
                  <a:pt x="8139" y="2998"/>
                </a:lnTo>
                <a:lnTo>
                  <a:pt x="8105" y="2979"/>
                </a:lnTo>
                <a:lnTo>
                  <a:pt x="8072" y="2956"/>
                </a:lnTo>
                <a:lnTo>
                  <a:pt x="8036" y="2927"/>
                </a:lnTo>
                <a:lnTo>
                  <a:pt x="8003" y="2892"/>
                </a:lnTo>
                <a:lnTo>
                  <a:pt x="7974" y="2854"/>
                </a:lnTo>
                <a:lnTo>
                  <a:pt x="7949" y="2810"/>
                </a:lnTo>
                <a:lnTo>
                  <a:pt x="7928" y="2760"/>
                </a:lnTo>
                <a:lnTo>
                  <a:pt x="7911" y="2708"/>
                </a:lnTo>
                <a:lnTo>
                  <a:pt x="7899" y="2650"/>
                </a:lnTo>
                <a:lnTo>
                  <a:pt x="7892" y="2589"/>
                </a:lnTo>
                <a:lnTo>
                  <a:pt x="7890" y="2526"/>
                </a:lnTo>
                <a:lnTo>
                  <a:pt x="7892" y="2460"/>
                </a:lnTo>
                <a:lnTo>
                  <a:pt x="7897" y="2395"/>
                </a:lnTo>
                <a:lnTo>
                  <a:pt x="7909" y="2333"/>
                </a:lnTo>
                <a:lnTo>
                  <a:pt x="7922" y="2272"/>
                </a:lnTo>
                <a:lnTo>
                  <a:pt x="7930" y="2243"/>
                </a:lnTo>
                <a:lnTo>
                  <a:pt x="7936" y="2216"/>
                </a:lnTo>
                <a:lnTo>
                  <a:pt x="7941" y="2195"/>
                </a:lnTo>
                <a:lnTo>
                  <a:pt x="7947" y="2176"/>
                </a:lnTo>
                <a:lnTo>
                  <a:pt x="7951" y="2161"/>
                </a:lnTo>
                <a:lnTo>
                  <a:pt x="7953" y="2147"/>
                </a:lnTo>
                <a:lnTo>
                  <a:pt x="7955" y="2139"/>
                </a:lnTo>
                <a:lnTo>
                  <a:pt x="7955" y="2132"/>
                </a:lnTo>
                <a:lnTo>
                  <a:pt x="7955" y="2120"/>
                </a:lnTo>
                <a:lnTo>
                  <a:pt x="7951" y="2115"/>
                </a:lnTo>
                <a:lnTo>
                  <a:pt x="7928" y="2178"/>
                </a:lnTo>
                <a:lnTo>
                  <a:pt x="7899" y="2243"/>
                </a:lnTo>
                <a:lnTo>
                  <a:pt x="7865" y="2310"/>
                </a:lnTo>
                <a:lnTo>
                  <a:pt x="7828" y="2380"/>
                </a:lnTo>
                <a:lnTo>
                  <a:pt x="7786" y="2449"/>
                </a:lnTo>
                <a:lnTo>
                  <a:pt x="7740" y="2520"/>
                </a:lnTo>
                <a:lnTo>
                  <a:pt x="7688" y="2593"/>
                </a:lnTo>
                <a:lnTo>
                  <a:pt x="7632" y="2668"/>
                </a:lnTo>
                <a:lnTo>
                  <a:pt x="7604" y="2704"/>
                </a:lnTo>
                <a:lnTo>
                  <a:pt x="7575" y="2739"/>
                </a:lnTo>
                <a:lnTo>
                  <a:pt x="7546" y="2771"/>
                </a:lnTo>
                <a:lnTo>
                  <a:pt x="7519" y="2800"/>
                </a:lnTo>
                <a:lnTo>
                  <a:pt x="7490" y="2827"/>
                </a:lnTo>
                <a:lnTo>
                  <a:pt x="7463" y="2852"/>
                </a:lnTo>
                <a:lnTo>
                  <a:pt x="7435" y="2875"/>
                </a:lnTo>
                <a:lnTo>
                  <a:pt x="7408" y="2894"/>
                </a:lnTo>
                <a:lnTo>
                  <a:pt x="7381" y="2912"/>
                </a:lnTo>
                <a:lnTo>
                  <a:pt x="7352" y="2927"/>
                </a:lnTo>
                <a:lnTo>
                  <a:pt x="7325" y="2940"/>
                </a:lnTo>
                <a:lnTo>
                  <a:pt x="7298" y="2952"/>
                </a:lnTo>
                <a:lnTo>
                  <a:pt x="7271" y="2960"/>
                </a:lnTo>
                <a:lnTo>
                  <a:pt x="7246" y="2965"/>
                </a:lnTo>
                <a:lnTo>
                  <a:pt x="7219" y="2969"/>
                </a:lnTo>
                <a:lnTo>
                  <a:pt x="7193" y="2969"/>
                </a:lnTo>
                <a:lnTo>
                  <a:pt x="7177" y="2969"/>
                </a:lnTo>
                <a:lnTo>
                  <a:pt x="7162" y="2967"/>
                </a:lnTo>
                <a:lnTo>
                  <a:pt x="7148" y="2965"/>
                </a:lnTo>
                <a:lnTo>
                  <a:pt x="7139" y="2960"/>
                </a:lnTo>
                <a:lnTo>
                  <a:pt x="7131" y="2954"/>
                </a:lnTo>
                <a:lnTo>
                  <a:pt x="7125" y="2948"/>
                </a:lnTo>
                <a:lnTo>
                  <a:pt x="7122" y="2940"/>
                </a:lnTo>
                <a:lnTo>
                  <a:pt x="7122" y="2931"/>
                </a:lnTo>
                <a:lnTo>
                  <a:pt x="7122" y="2913"/>
                </a:lnTo>
                <a:lnTo>
                  <a:pt x="7125" y="2896"/>
                </a:lnTo>
                <a:lnTo>
                  <a:pt x="7133" y="2881"/>
                </a:lnTo>
                <a:lnTo>
                  <a:pt x="7141" y="2869"/>
                </a:lnTo>
                <a:lnTo>
                  <a:pt x="7170" y="2839"/>
                </a:lnTo>
                <a:lnTo>
                  <a:pt x="7200" y="2806"/>
                </a:lnTo>
                <a:lnTo>
                  <a:pt x="7229" y="2771"/>
                </a:lnTo>
                <a:lnTo>
                  <a:pt x="7260" y="2735"/>
                </a:lnTo>
                <a:lnTo>
                  <a:pt x="7289" y="2695"/>
                </a:lnTo>
                <a:lnTo>
                  <a:pt x="7319" y="2654"/>
                </a:lnTo>
                <a:lnTo>
                  <a:pt x="7348" y="2610"/>
                </a:lnTo>
                <a:lnTo>
                  <a:pt x="7379" y="2564"/>
                </a:lnTo>
                <a:lnTo>
                  <a:pt x="7408" y="2516"/>
                </a:lnTo>
                <a:lnTo>
                  <a:pt x="7438" y="2466"/>
                </a:lnTo>
                <a:lnTo>
                  <a:pt x="7467" y="2412"/>
                </a:lnTo>
                <a:lnTo>
                  <a:pt x="7498" y="2358"/>
                </a:lnTo>
                <a:lnTo>
                  <a:pt x="7527" y="2301"/>
                </a:lnTo>
                <a:lnTo>
                  <a:pt x="7557" y="2241"/>
                </a:lnTo>
                <a:lnTo>
                  <a:pt x="7588" y="2180"/>
                </a:lnTo>
                <a:lnTo>
                  <a:pt x="7617" y="2116"/>
                </a:lnTo>
                <a:lnTo>
                  <a:pt x="7598" y="2057"/>
                </a:lnTo>
                <a:lnTo>
                  <a:pt x="7580" y="2003"/>
                </a:lnTo>
                <a:lnTo>
                  <a:pt x="7567" y="1955"/>
                </a:lnTo>
                <a:lnTo>
                  <a:pt x="7554" y="1913"/>
                </a:lnTo>
                <a:lnTo>
                  <a:pt x="7546" y="1876"/>
                </a:lnTo>
                <a:lnTo>
                  <a:pt x="7538" y="1844"/>
                </a:lnTo>
                <a:lnTo>
                  <a:pt x="7534" y="1817"/>
                </a:lnTo>
                <a:lnTo>
                  <a:pt x="7532" y="1796"/>
                </a:lnTo>
                <a:lnTo>
                  <a:pt x="7536" y="1108"/>
                </a:lnTo>
                <a:lnTo>
                  <a:pt x="7536" y="1052"/>
                </a:lnTo>
                <a:lnTo>
                  <a:pt x="7534" y="1004"/>
                </a:lnTo>
                <a:lnTo>
                  <a:pt x="7532" y="960"/>
                </a:lnTo>
                <a:lnTo>
                  <a:pt x="7529" y="926"/>
                </a:lnTo>
                <a:lnTo>
                  <a:pt x="7525" y="893"/>
                </a:lnTo>
                <a:lnTo>
                  <a:pt x="7523" y="864"/>
                </a:lnTo>
                <a:lnTo>
                  <a:pt x="7521" y="837"/>
                </a:lnTo>
                <a:lnTo>
                  <a:pt x="7521" y="812"/>
                </a:lnTo>
                <a:lnTo>
                  <a:pt x="7523" y="793"/>
                </a:lnTo>
                <a:lnTo>
                  <a:pt x="7531" y="778"/>
                </a:lnTo>
                <a:lnTo>
                  <a:pt x="7542" y="770"/>
                </a:lnTo>
                <a:lnTo>
                  <a:pt x="7559" y="766"/>
                </a:lnTo>
                <a:lnTo>
                  <a:pt x="7567" y="768"/>
                </a:lnTo>
                <a:lnTo>
                  <a:pt x="7575" y="770"/>
                </a:lnTo>
                <a:lnTo>
                  <a:pt x="7579" y="772"/>
                </a:lnTo>
                <a:lnTo>
                  <a:pt x="7579" y="772"/>
                </a:lnTo>
                <a:lnTo>
                  <a:pt x="7573" y="753"/>
                </a:lnTo>
                <a:lnTo>
                  <a:pt x="7571" y="741"/>
                </a:lnTo>
                <a:lnTo>
                  <a:pt x="7571" y="726"/>
                </a:lnTo>
                <a:lnTo>
                  <a:pt x="7573" y="691"/>
                </a:lnTo>
                <a:lnTo>
                  <a:pt x="7582" y="653"/>
                </a:lnTo>
                <a:lnTo>
                  <a:pt x="7596" y="615"/>
                </a:lnTo>
                <a:lnTo>
                  <a:pt x="7617" y="574"/>
                </a:lnTo>
                <a:lnTo>
                  <a:pt x="7642" y="536"/>
                </a:lnTo>
                <a:lnTo>
                  <a:pt x="7671" y="505"/>
                </a:lnTo>
                <a:lnTo>
                  <a:pt x="7705" y="480"/>
                </a:lnTo>
                <a:lnTo>
                  <a:pt x="7746" y="461"/>
                </a:lnTo>
                <a:lnTo>
                  <a:pt x="7767" y="451"/>
                </a:lnTo>
                <a:lnTo>
                  <a:pt x="7790" y="440"/>
                </a:lnTo>
                <a:lnTo>
                  <a:pt x="7815" y="426"/>
                </a:lnTo>
                <a:lnTo>
                  <a:pt x="7842" y="409"/>
                </a:lnTo>
                <a:lnTo>
                  <a:pt x="7868" y="390"/>
                </a:lnTo>
                <a:lnTo>
                  <a:pt x="7897" y="367"/>
                </a:lnTo>
                <a:lnTo>
                  <a:pt x="7928" y="342"/>
                </a:lnTo>
                <a:lnTo>
                  <a:pt x="7961" y="315"/>
                </a:lnTo>
                <a:lnTo>
                  <a:pt x="7995" y="290"/>
                </a:lnTo>
                <a:lnTo>
                  <a:pt x="8030" y="273"/>
                </a:lnTo>
                <a:lnTo>
                  <a:pt x="8068" y="261"/>
                </a:lnTo>
                <a:lnTo>
                  <a:pt x="8108" y="259"/>
                </a:lnTo>
                <a:lnTo>
                  <a:pt x="8108" y="259"/>
                </a:lnTo>
                <a:close/>
                <a:moveTo>
                  <a:pt x="4481" y="75"/>
                </a:moveTo>
                <a:lnTo>
                  <a:pt x="4512" y="77"/>
                </a:lnTo>
                <a:lnTo>
                  <a:pt x="4539" y="81"/>
                </a:lnTo>
                <a:lnTo>
                  <a:pt x="4566" y="88"/>
                </a:lnTo>
                <a:lnTo>
                  <a:pt x="4593" y="98"/>
                </a:lnTo>
                <a:lnTo>
                  <a:pt x="4618" y="109"/>
                </a:lnTo>
                <a:lnTo>
                  <a:pt x="4641" y="125"/>
                </a:lnTo>
                <a:lnTo>
                  <a:pt x="4664" y="142"/>
                </a:lnTo>
                <a:lnTo>
                  <a:pt x="4685" y="161"/>
                </a:lnTo>
                <a:lnTo>
                  <a:pt x="4704" y="184"/>
                </a:lnTo>
                <a:lnTo>
                  <a:pt x="4721" y="207"/>
                </a:lnTo>
                <a:lnTo>
                  <a:pt x="4735" y="230"/>
                </a:lnTo>
                <a:lnTo>
                  <a:pt x="4746" y="254"/>
                </a:lnTo>
                <a:lnTo>
                  <a:pt x="4756" y="277"/>
                </a:lnTo>
                <a:lnTo>
                  <a:pt x="4762" y="302"/>
                </a:lnTo>
                <a:lnTo>
                  <a:pt x="4766" y="326"/>
                </a:lnTo>
                <a:lnTo>
                  <a:pt x="4768" y="353"/>
                </a:lnTo>
                <a:lnTo>
                  <a:pt x="4766" y="382"/>
                </a:lnTo>
                <a:lnTo>
                  <a:pt x="4758" y="409"/>
                </a:lnTo>
                <a:lnTo>
                  <a:pt x="4745" y="434"/>
                </a:lnTo>
                <a:lnTo>
                  <a:pt x="4725" y="453"/>
                </a:lnTo>
                <a:lnTo>
                  <a:pt x="4706" y="471"/>
                </a:lnTo>
                <a:lnTo>
                  <a:pt x="4685" y="484"/>
                </a:lnTo>
                <a:lnTo>
                  <a:pt x="4664" y="494"/>
                </a:lnTo>
                <a:lnTo>
                  <a:pt x="4643" y="501"/>
                </a:lnTo>
                <a:lnTo>
                  <a:pt x="4641" y="501"/>
                </a:lnTo>
                <a:lnTo>
                  <a:pt x="4643" y="501"/>
                </a:lnTo>
                <a:lnTo>
                  <a:pt x="4649" y="501"/>
                </a:lnTo>
                <a:lnTo>
                  <a:pt x="4658" y="501"/>
                </a:lnTo>
                <a:lnTo>
                  <a:pt x="4685" y="503"/>
                </a:lnTo>
                <a:lnTo>
                  <a:pt x="4712" y="507"/>
                </a:lnTo>
                <a:lnTo>
                  <a:pt x="4737" y="513"/>
                </a:lnTo>
                <a:lnTo>
                  <a:pt x="4762" y="522"/>
                </a:lnTo>
                <a:lnTo>
                  <a:pt x="4785" y="534"/>
                </a:lnTo>
                <a:lnTo>
                  <a:pt x="4808" y="547"/>
                </a:lnTo>
                <a:lnTo>
                  <a:pt x="4831" y="563"/>
                </a:lnTo>
                <a:lnTo>
                  <a:pt x="4850" y="582"/>
                </a:lnTo>
                <a:lnTo>
                  <a:pt x="4869" y="603"/>
                </a:lnTo>
                <a:lnTo>
                  <a:pt x="4887" y="624"/>
                </a:lnTo>
                <a:lnTo>
                  <a:pt x="4900" y="645"/>
                </a:lnTo>
                <a:lnTo>
                  <a:pt x="4912" y="666"/>
                </a:lnTo>
                <a:lnTo>
                  <a:pt x="4921" y="688"/>
                </a:lnTo>
                <a:lnTo>
                  <a:pt x="4927" y="709"/>
                </a:lnTo>
                <a:lnTo>
                  <a:pt x="4931" y="730"/>
                </a:lnTo>
                <a:lnTo>
                  <a:pt x="4933" y="753"/>
                </a:lnTo>
                <a:lnTo>
                  <a:pt x="4931" y="782"/>
                </a:lnTo>
                <a:lnTo>
                  <a:pt x="4923" y="812"/>
                </a:lnTo>
                <a:lnTo>
                  <a:pt x="4917" y="828"/>
                </a:lnTo>
                <a:lnTo>
                  <a:pt x="4912" y="847"/>
                </a:lnTo>
                <a:lnTo>
                  <a:pt x="4908" y="870"/>
                </a:lnTo>
                <a:lnTo>
                  <a:pt x="4902" y="895"/>
                </a:lnTo>
                <a:lnTo>
                  <a:pt x="4896" y="924"/>
                </a:lnTo>
                <a:lnTo>
                  <a:pt x="4892" y="956"/>
                </a:lnTo>
                <a:lnTo>
                  <a:pt x="4887" y="993"/>
                </a:lnTo>
                <a:lnTo>
                  <a:pt x="4881" y="1031"/>
                </a:lnTo>
                <a:lnTo>
                  <a:pt x="4877" y="1072"/>
                </a:lnTo>
                <a:lnTo>
                  <a:pt x="4871" y="1118"/>
                </a:lnTo>
                <a:lnTo>
                  <a:pt x="4867" y="1166"/>
                </a:lnTo>
                <a:lnTo>
                  <a:pt x="4864" y="1218"/>
                </a:lnTo>
                <a:lnTo>
                  <a:pt x="4858" y="1271"/>
                </a:lnTo>
                <a:lnTo>
                  <a:pt x="4854" y="1329"/>
                </a:lnTo>
                <a:lnTo>
                  <a:pt x="4850" y="1390"/>
                </a:lnTo>
                <a:lnTo>
                  <a:pt x="4846" y="1454"/>
                </a:lnTo>
                <a:lnTo>
                  <a:pt x="4894" y="1415"/>
                </a:lnTo>
                <a:lnTo>
                  <a:pt x="4944" y="1377"/>
                </a:lnTo>
                <a:lnTo>
                  <a:pt x="4996" y="1341"/>
                </a:lnTo>
                <a:lnTo>
                  <a:pt x="5050" y="1304"/>
                </a:lnTo>
                <a:lnTo>
                  <a:pt x="5107" y="1269"/>
                </a:lnTo>
                <a:lnTo>
                  <a:pt x="5165" y="1237"/>
                </a:lnTo>
                <a:lnTo>
                  <a:pt x="5226" y="1206"/>
                </a:lnTo>
                <a:lnTo>
                  <a:pt x="5288" y="1175"/>
                </a:lnTo>
                <a:lnTo>
                  <a:pt x="5292" y="1022"/>
                </a:lnTo>
                <a:lnTo>
                  <a:pt x="5294" y="872"/>
                </a:lnTo>
                <a:lnTo>
                  <a:pt x="5294" y="835"/>
                </a:lnTo>
                <a:lnTo>
                  <a:pt x="5294" y="801"/>
                </a:lnTo>
                <a:lnTo>
                  <a:pt x="5292" y="770"/>
                </a:lnTo>
                <a:lnTo>
                  <a:pt x="5290" y="741"/>
                </a:lnTo>
                <a:lnTo>
                  <a:pt x="5288" y="716"/>
                </a:lnTo>
                <a:lnTo>
                  <a:pt x="5284" y="691"/>
                </a:lnTo>
                <a:lnTo>
                  <a:pt x="5280" y="672"/>
                </a:lnTo>
                <a:lnTo>
                  <a:pt x="5276" y="653"/>
                </a:lnTo>
                <a:lnTo>
                  <a:pt x="5267" y="620"/>
                </a:lnTo>
                <a:lnTo>
                  <a:pt x="5253" y="592"/>
                </a:lnTo>
                <a:lnTo>
                  <a:pt x="5236" y="568"/>
                </a:lnTo>
                <a:lnTo>
                  <a:pt x="5213" y="547"/>
                </a:lnTo>
                <a:lnTo>
                  <a:pt x="5201" y="538"/>
                </a:lnTo>
                <a:lnTo>
                  <a:pt x="5192" y="526"/>
                </a:lnTo>
                <a:lnTo>
                  <a:pt x="5184" y="511"/>
                </a:lnTo>
                <a:lnTo>
                  <a:pt x="5178" y="494"/>
                </a:lnTo>
                <a:lnTo>
                  <a:pt x="5173" y="474"/>
                </a:lnTo>
                <a:lnTo>
                  <a:pt x="5169" y="453"/>
                </a:lnTo>
                <a:lnTo>
                  <a:pt x="5167" y="428"/>
                </a:lnTo>
                <a:lnTo>
                  <a:pt x="5165" y="403"/>
                </a:lnTo>
                <a:lnTo>
                  <a:pt x="5167" y="376"/>
                </a:lnTo>
                <a:lnTo>
                  <a:pt x="5171" y="355"/>
                </a:lnTo>
                <a:lnTo>
                  <a:pt x="5178" y="336"/>
                </a:lnTo>
                <a:lnTo>
                  <a:pt x="5190" y="321"/>
                </a:lnTo>
                <a:lnTo>
                  <a:pt x="5203" y="307"/>
                </a:lnTo>
                <a:lnTo>
                  <a:pt x="5219" y="300"/>
                </a:lnTo>
                <a:lnTo>
                  <a:pt x="5238" y="294"/>
                </a:lnTo>
                <a:lnTo>
                  <a:pt x="5261" y="292"/>
                </a:lnTo>
                <a:lnTo>
                  <a:pt x="5286" y="294"/>
                </a:lnTo>
                <a:lnTo>
                  <a:pt x="5311" y="302"/>
                </a:lnTo>
                <a:lnTo>
                  <a:pt x="5338" y="313"/>
                </a:lnTo>
                <a:lnTo>
                  <a:pt x="5365" y="328"/>
                </a:lnTo>
                <a:lnTo>
                  <a:pt x="5390" y="348"/>
                </a:lnTo>
                <a:lnTo>
                  <a:pt x="5417" y="373"/>
                </a:lnTo>
                <a:lnTo>
                  <a:pt x="5443" y="401"/>
                </a:lnTo>
                <a:lnTo>
                  <a:pt x="5470" y="434"/>
                </a:lnTo>
                <a:lnTo>
                  <a:pt x="5497" y="469"/>
                </a:lnTo>
                <a:lnTo>
                  <a:pt x="5518" y="503"/>
                </a:lnTo>
                <a:lnTo>
                  <a:pt x="5537" y="538"/>
                </a:lnTo>
                <a:lnTo>
                  <a:pt x="5553" y="570"/>
                </a:lnTo>
                <a:lnTo>
                  <a:pt x="5564" y="603"/>
                </a:lnTo>
                <a:lnTo>
                  <a:pt x="5572" y="636"/>
                </a:lnTo>
                <a:lnTo>
                  <a:pt x="5578" y="666"/>
                </a:lnTo>
                <a:lnTo>
                  <a:pt x="5580" y="697"/>
                </a:lnTo>
                <a:lnTo>
                  <a:pt x="5578" y="716"/>
                </a:lnTo>
                <a:lnTo>
                  <a:pt x="5574" y="739"/>
                </a:lnTo>
                <a:lnTo>
                  <a:pt x="5568" y="764"/>
                </a:lnTo>
                <a:lnTo>
                  <a:pt x="5561" y="791"/>
                </a:lnTo>
                <a:lnTo>
                  <a:pt x="5553" y="820"/>
                </a:lnTo>
                <a:lnTo>
                  <a:pt x="5547" y="849"/>
                </a:lnTo>
                <a:lnTo>
                  <a:pt x="5543" y="878"/>
                </a:lnTo>
                <a:lnTo>
                  <a:pt x="5541" y="905"/>
                </a:lnTo>
                <a:lnTo>
                  <a:pt x="5543" y="935"/>
                </a:lnTo>
                <a:lnTo>
                  <a:pt x="5545" y="972"/>
                </a:lnTo>
                <a:lnTo>
                  <a:pt x="5551" y="1012"/>
                </a:lnTo>
                <a:lnTo>
                  <a:pt x="5557" y="1058"/>
                </a:lnTo>
                <a:lnTo>
                  <a:pt x="5562" y="1056"/>
                </a:lnTo>
                <a:lnTo>
                  <a:pt x="5572" y="1052"/>
                </a:lnTo>
                <a:lnTo>
                  <a:pt x="5587" y="1052"/>
                </a:lnTo>
                <a:lnTo>
                  <a:pt x="5607" y="1051"/>
                </a:lnTo>
                <a:lnTo>
                  <a:pt x="5639" y="1052"/>
                </a:lnTo>
                <a:lnTo>
                  <a:pt x="5668" y="1056"/>
                </a:lnTo>
                <a:lnTo>
                  <a:pt x="5695" y="1064"/>
                </a:lnTo>
                <a:lnTo>
                  <a:pt x="5720" y="1074"/>
                </a:lnTo>
                <a:lnTo>
                  <a:pt x="5743" y="1087"/>
                </a:lnTo>
                <a:lnTo>
                  <a:pt x="5762" y="1104"/>
                </a:lnTo>
                <a:lnTo>
                  <a:pt x="5779" y="1122"/>
                </a:lnTo>
                <a:lnTo>
                  <a:pt x="5793" y="1145"/>
                </a:lnTo>
                <a:lnTo>
                  <a:pt x="5818" y="1189"/>
                </a:lnTo>
                <a:lnTo>
                  <a:pt x="5835" y="1229"/>
                </a:lnTo>
                <a:lnTo>
                  <a:pt x="5845" y="1266"/>
                </a:lnTo>
                <a:lnTo>
                  <a:pt x="5849" y="1296"/>
                </a:lnTo>
                <a:lnTo>
                  <a:pt x="5847" y="1325"/>
                </a:lnTo>
                <a:lnTo>
                  <a:pt x="5839" y="1348"/>
                </a:lnTo>
                <a:lnTo>
                  <a:pt x="5827" y="1367"/>
                </a:lnTo>
                <a:lnTo>
                  <a:pt x="5812" y="1383"/>
                </a:lnTo>
                <a:lnTo>
                  <a:pt x="5793" y="1396"/>
                </a:lnTo>
                <a:lnTo>
                  <a:pt x="5770" y="1406"/>
                </a:lnTo>
                <a:lnTo>
                  <a:pt x="5743" y="1415"/>
                </a:lnTo>
                <a:lnTo>
                  <a:pt x="5712" y="1423"/>
                </a:lnTo>
                <a:lnTo>
                  <a:pt x="5676" y="1429"/>
                </a:lnTo>
                <a:lnTo>
                  <a:pt x="5632" y="1435"/>
                </a:lnTo>
                <a:lnTo>
                  <a:pt x="5582" y="1438"/>
                </a:lnTo>
                <a:lnTo>
                  <a:pt x="5522" y="1440"/>
                </a:lnTo>
                <a:lnTo>
                  <a:pt x="5516" y="1458"/>
                </a:lnTo>
                <a:lnTo>
                  <a:pt x="5513" y="1483"/>
                </a:lnTo>
                <a:lnTo>
                  <a:pt x="5509" y="1515"/>
                </a:lnTo>
                <a:lnTo>
                  <a:pt x="5505" y="1556"/>
                </a:lnTo>
                <a:lnTo>
                  <a:pt x="5501" y="1602"/>
                </a:lnTo>
                <a:lnTo>
                  <a:pt x="5499" y="1656"/>
                </a:lnTo>
                <a:lnTo>
                  <a:pt x="5499" y="1717"/>
                </a:lnTo>
                <a:lnTo>
                  <a:pt x="5497" y="1784"/>
                </a:lnTo>
                <a:lnTo>
                  <a:pt x="5499" y="1859"/>
                </a:lnTo>
                <a:lnTo>
                  <a:pt x="5503" y="1942"/>
                </a:lnTo>
                <a:lnTo>
                  <a:pt x="5507" y="2028"/>
                </a:lnTo>
                <a:lnTo>
                  <a:pt x="5514" y="2124"/>
                </a:lnTo>
                <a:lnTo>
                  <a:pt x="5524" y="2224"/>
                </a:lnTo>
                <a:lnTo>
                  <a:pt x="5534" y="2333"/>
                </a:lnTo>
                <a:lnTo>
                  <a:pt x="5547" y="2447"/>
                </a:lnTo>
                <a:lnTo>
                  <a:pt x="5562" y="2568"/>
                </a:lnTo>
                <a:lnTo>
                  <a:pt x="5572" y="2639"/>
                </a:lnTo>
                <a:lnTo>
                  <a:pt x="5578" y="2710"/>
                </a:lnTo>
                <a:lnTo>
                  <a:pt x="5582" y="2781"/>
                </a:lnTo>
                <a:lnTo>
                  <a:pt x="5582" y="2850"/>
                </a:lnTo>
                <a:lnTo>
                  <a:pt x="5580" y="2923"/>
                </a:lnTo>
                <a:lnTo>
                  <a:pt x="5568" y="2998"/>
                </a:lnTo>
                <a:lnTo>
                  <a:pt x="5551" y="3077"/>
                </a:lnTo>
                <a:lnTo>
                  <a:pt x="5526" y="3157"/>
                </a:lnTo>
                <a:lnTo>
                  <a:pt x="5513" y="3196"/>
                </a:lnTo>
                <a:lnTo>
                  <a:pt x="5497" y="3228"/>
                </a:lnTo>
                <a:lnTo>
                  <a:pt x="5484" y="3257"/>
                </a:lnTo>
                <a:lnTo>
                  <a:pt x="5470" y="3280"/>
                </a:lnTo>
                <a:lnTo>
                  <a:pt x="5457" y="3298"/>
                </a:lnTo>
                <a:lnTo>
                  <a:pt x="5443" y="3311"/>
                </a:lnTo>
                <a:lnTo>
                  <a:pt x="5430" y="3319"/>
                </a:lnTo>
                <a:lnTo>
                  <a:pt x="5417" y="3321"/>
                </a:lnTo>
                <a:lnTo>
                  <a:pt x="5409" y="3321"/>
                </a:lnTo>
                <a:lnTo>
                  <a:pt x="5399" y="3317"/>
                </a:lnTo>
                <a:lnTo>
                  <a:pt x="5392" y="3311"/>
                </a:lnTo>
                <a:lnTo>
                  <a:pt x="5380" y="3305"/>
                </a:lnTo>
                <a:lnTo>
                  <a:pt x="5370" y="3296"/>
                </a:lnTo>
                <a:lnTo>
                  <a:pt x="5359" y="3284"/>
                </a:lnTo>
                <a:lnTo>
                  <a:pt x="5347" y="3269"/>
                </a:lnTo>
                <a:lnTo>
                  <a:pt x="5334" y="3253"/>
                </a:lnTo>
                <a:lnTo>
                  <a:pt x="5321" y="3234"/>
                </a:lnTo>
                <a:lnTo>
                  <a:pt x="5301" y="3207"/>
                </a:lnTo>
                <a:lnTo>
                  <a:pt x="5280" y="3175"/>
                </a:lnTo>
                <a:lnTo>
                  <a:pt x="5255" y="3134"/>
                </a:lnTo>
                <a:lnTo>
                  <a:pt x="5226" y="3088"/>
                </a:lnTo>
                <a:lnTo>
                  <a:pt x="5196" y="3036"/>
                </a:lnTo>
                <a:lnTo>
                  <a:pt x="5159" y="2977"/>
                </a:lnTo>
                <a:lnTo>
                  <a:pt x="5121" y="2912"/>
                </a:lnTo>
                <a:lnTo>
                  <a:pt x="5082" y="2844"/>
                </a:lnTo>
                <a:lnTo>
                  <a:pt x="5048" y="2781"/>
                </a:lnTo>
                <a:lnTo>
                  <a:pt x="5015" y="2721"/>
                </a:lnTo>
                <a:lnTo>
                  <a:pt x="4986" y="2668"/>
                </a:lnTo>
                <a:lnTo>
                  <a:pt x="4961" y="2616"/>
                </a:lnTo>
                <a:lnTo>
                  <a:pt x="4940" y="2568"/>
                </a:lnTo>
                <a:lnTo>
                  <a:pt x="4923" y="2526"/>
                </a:lnTo>
                <a:lnTo>
                  <a:pt x="4908" y="2485"/>
                </a:lnTo>
                <a:lnTo>
                  <a:pt x="4885" y="2410"/>
                </a:lnTo>
                <a:lnTo>
                  <a:pt x="4869" y="2332"/>
                </a:lnTo>
                <a:lnTo>
                  <a:pt x="4860" y="2253"/>
                </a:lnTo>
                <a:lnTo>
                  <a:pt x="4856" y="2170"/>
                </a:lnTo>
                <a:lnTo>
                  <a:pt x="4858" y="2130"/>
                </a:lnTo>
                <a:lnTo>
                  <a:pt x="4860" y="2093"/>
                </a:lnTo>
                <a:lnTo>
                  <a:pt x="4862" y="2057"/>
                </a:lnTo>
                <a:lnTo>
                  <a:pt x="4865" y="2024"/>
                </a:lnTo>
                <a:lnTo>
                  <a:pt x="4871" y="1995"/>
                </a:lnTo>
                <a:lnTo>
                  <a:pt x="4877" y="1969"/>
                </a:lnTo>
                <a:lnTo>
                  <a:pt x="4885" y="1944"/>
                </a:lnTo>
                <a:lnTo>
                  <a:pt x="4894" y="1921"/>
                </a:lnTo>
                <a:lnTo>
                  <a:pt x="4904" y="1901"/>
                </a:lnTo>
                <a:lnTo>
                  <a:pt x="4915" y="1884"/>
                </a:lnTo>
                <a:lnTo>
                  <a:pt x="4931" y="1869"/>
                </a:lnTo>
                <a:lnTo>
                  <a:pt x="4946" y="1857"/>
                </a:lnTo>
                <a:lnTo>
                  <a:pt x="4965" y="1848"/>
                </a:lnTo>
                <a:lnTo>
                  <a:pt x="4985" y="1842"/>
                </a:lnTo>
                <a:lnTo>
                  <a:pt x="5008" y="1838"/>
                </a:lnTo>
                <a:lnTo>
                  <a:pt x="5031" y="1836"/>
                </a:lnTo>
                <a:lnTo>
                  <a:pt x="5056" y="1838"/>
                </a:lnTo>
                <a:lnTo>
                  <a:pt x="5081" y="1840"/>
                </a:lnTo>
                <a:lnTo>
                  <a:pt x="5104" y="1848"/>
                </a:lnTo>
                <a:lnTo>
                  <a:pt x="5127" y="1855"/>
                </a:lnTo>
                <a:lnTo>
                  <a:pt x="5148" y="1867"/>
                </a:lnTo>
                <a:lnTo>
                  <a:pt x="5169" y="1880"/>
                </a:lnTo>
                <a:lnTo>
                  <a:pt x="5190" y="1896"/>
                </a:lnTo>
                <a:lnTo>
                  <a:pt x="5209" y="1913"/>
                </a:lnTo>
                <a:lnTo>
                  <a:pt x="5228" y="1934"/>
                </a:lnTo>
                <a:lnTo>
                  <a:pt x="5244" y="1955"/>
                </a:lnTo>
                <a:lnTo>
                  <a:pt x="5257" y="1978"/>
                </a:lnTo>
                <a:lnTo>
                  <a:pt x="5269" y="2003"/>
                </a:lnTo>
                <a:lnTo>
                  <a:pt x="5278" y="2030"/>
                </a:lnTo>
                <a:lnTo>
                  <a:pt x="5284" y="2057"/>
                </a:lnTo>
                <a:lnTo>
                  <a:pt x="5288" y="2086"/>
                </a:lnTo>
                <a:lnTo>
                  <a:pt x="5288" y="2116"/>
                </a:lnTo>
                <a:lnTo>
                  <a:pt x="5286" y="2145"/>
                </a:lnTo>
                <a:lnTo>
                  <a:pt x="5278" y="2172"/>
                </a:lnTo>
                <a:lnTo>
                  <a:pt x="5267" y="2195"/>
                </a:lnTo>
                <a:lnTo>
                  <a:pt x="5249" y="2218"/>
                </a:lnTo>
                <a:lnTo>
                  <a:pt x="5228" y="2236"/>
                </a:lnTo>
                <a:lnTo>
                  <a:pt x="5207" y="2249"/>
                </a:lnTo>
                <a:lnTo>
                  <a:pt x="5186" y="2257"/>
                </a:lnTo>
                <a:lnTo>
                  <a:pt x="5163" y="2260"/>
                </a:lnTo>
                <a:lnTo>
                  <a:pt x="5142" y="2259"/>
                </a:lnTo>
                <a:lnTo>
                  <a:pt x="5123" y="2253"/>
                </a:lnTo>
                <a:lnTo>
                  <a:pt x="5107" y="2243"/>
                </a:lnTo>
                <a:lnTo>
                  <a:pt x="5096" y="2230"/>
                </a:lnTo>
                <a:lnTo>
                  <a:pt x="5082" y="2212"/>
                </a:lnTo>
                <a:lnTo>
                  <a:pt x="5067" y="2197"/>
                </a:lnTo>
                <a:lnTo>
                  <a:pt x="5054" y="2184"/>
                </a:lnTo>
                <a:lnTo>
                  <a:pt x="5040" y="2174"/>
                </a:lnTo>
                <a:lnTo>
                  <a:pt x="5027" y="2166"/>
                </a:lnTo>
                <a:lnTo>
                  <a:pt x="5013" y="2161"/>
                </a:lnTo>
                <a:lnTo>
                  <a:pt x="5002" y="2157"/>
                </a:lnTo>
                <a:lnTo>
                  <a:pt x="4988" y="2155"/>
                </a:lnTo>
                <a:lnTo>
                  <a:pt x="4986" y="2157"/>
                </a:lnTo>
                <a:lnTo>
                  <a:pt x="4986" y="2163"/>
                </a:lnTo>
                <a:lnTo>
                  <a:pt x="4986" y="2188"/>
                </a:lnTo>
                <a:lnTo>
                  <a:pt x="4992" y="2216"/>
                </a:lnTo>
                <a:lnTo>
                  <a:pt x="5000" y="2249"/>
                </a:lnTo>
                <a:lnTo>
                  <a:pt x="5009" y="2282"/>
                </a:lnTo>
                <a:lnTo>
                  <a:pt x="5023" y="2318"/>
                </a:lnTo>
                <a:lnTo>
                  <a:pt x="5040" y="2358"/>
                </a:lnTo>
                <a:lnTo>
                  <a:pt x="5059" y="2399"/>
                </a:lnTo>
                <a:lnTo>
                  <a:pt x="5082" y="2443"/>
                </a:lnTo>
                <a:lnTo>
                  <a:pt x="5132" y="2531"/>
                </a:lnTo>
                <a:lnTo>
                  <a:pt x="5190" y="2616"/>
                </a:lnTo>
                <a:lnTo>
                  <a:pt x="5251" y="2695"/>
                </a:lnTo>
                <a:lnTo>
                  <a:pt x="5317" y="2768"/>
                </a:lnTo>
                <a:lnTo>
                  <a:pt x="5319" y="2704"/>
                </a:lnTo>
                <a:lnTo>
                  <a:pt x="5319" y="2639"/>
                </a:lnTo>
                <a:lnTo>
                  <a:pt x="5319" y="2572"/>
                </a:lnTo>
                <a:lnTo>
                  <a:pt x="5319" y="2501"/>
                </a:lnTo>
                <a:lnTo>
                  <a:pt x="5319" y="2429"/>
                </a:lnTo>
                <a:lnTo>
                  <a:pt x="5319" y="2355"/>
                </a:lnTo>
                <a:lnTo>
                  <a:pt x="5317" y="2280"/>
                </a:lnTo>
                <a:lnTo>
                  <a:pt x="5315" y="2201"/>
                </a:lnTo>
                <a:lnTo>
                  <a:pt x="5315" y="2120"/>
                </a:lnTo>
                <a:lnTo>
                  <a:pt x="5313" y="2038"/>
                </a:lnTo>
                <a:lnTo>
                  <a:pt x="5311" y="1951"/>
                </a:lnTo>
                <a:lnTo>
                  <a:pt x="5307" y="1865"/>
                </a:lnTo>
                <a:lnTo>
                  <a:pt x="5305" y="1775"/>
                </a:lnTo>
                <a:lnTo>
                  <a:pt x="5301" y="1684"/>
                </a:lnTo>
                <a:lnTo>
                  <a:pt x="5299" y="1590"/>
                </a:lnTo>
                <a:lnTo>
                  <a:pt x="5296" y="1494"/>
                </a:lnTo>
                <a:lnTo>
                  <a:pt x="5286" y="1496"/>
                </a:lnTo>
                <a:lnTo>
                  <a:pt x="5273" y="1502"/>
                </a:lnTo>
                <a:lnTo>
                  <a:pt x="5259" y="1510"/>
                </a:lnTo>
                <a:lnTo>
                  <a:pt x="5242" y="1519"/>
                </a:lnTo>
                <a:lnTo>
                  <a:pt x="5225" y="1531"/>
                </a:lnTo>
                <a:lnTo>
                  <a:pt x="5203" y="1546"/>
                </a:lnTo>
                <a:lnTo>
                  <a:pt x="5180" y="1561"/>
                </a:lnTo>
                <a:lnTo>
                  <a:pt x="5155" y="1581"/>
                </a:lnTo>
                <a:lnTo>
                  <a:pt x="5129" y="1602"/>
                </a:lnTo>
                <a:lnTo>
                  <a:pt x="5102" y="1619"/>
                </a:lnTo>
                <a:lnTo>
                  <a:pt x="5077" y="1634"/>
                </a:lnTo>
                <a:lnTo>
                  <a:pt x="5052" y="1644"/>
                </a:lnTo>
                <a:lnTo>
                  <a:pt x="5029" y="1654"/>
                </a:lnTo>
                <a:lnTo>
                  <a:pt x="5002" y="1663"/>
                </a:lnTo>
                <a:lnTo>
                  <a:pt x="4973" y="1673"/>
                </a:lnTo>
                <a:lnTo>
                  <a:pt x="4942" y="1682"/>
                </a:lnTo>
                <a:lnTo>
                  <a:pt x="4913" y="1690"/>
                </a:lnTo>
                <a:lnTo>
                  <a:pt x="4890" y="1698"/>
                </a:lnTo>
                <a:lnTo>
                  <a:pt x="4875" y="1705"/>
                </a:lnTo>
                <a:lnTo>
                  <a:pt x="4867" y="1711"/>
                </a:lnTo>
                <a:lnTo>
                  <a:pt x="4864" y="1721"/>
                </a:lnTo>
                <a:lnTo>
                  <a:pt x="4858" y="1734"/>
                </a:lnTo>
                <a:lnTo>
                  <a:pt x="4852" y="1752"/>
                </a:lnTo>
                <a:lnTo>
                  <a:pt x="4848" y="1775"/>
                </a:lnTo>
                <a:lnTo>
                  <a:pt x="4844" y="1869"/>
                </a:lnTo>
                <a:lnTo>
                  <a:pt x="4842" y="1967"/>
                </a:lnTo>
                <a:lnTo>
                  <a:pt x="4841" y="2070"/>
                </a:lnTo>
                <a:lnTo>
                  <a:pt x="4839" y="2176"/>
                </a:lnTo>
                <a:lnTo>
                  <a:pt x="4841" y="2282"/>
                </a:lnTo>
                <a:lnTo>
                  <a:pt x="4844" y="2380"/>
                </a:lnTo>
                <a:lnTo>
                  <a:pt x="4850" y="2472"/>
                </a:lnTo>
                <a:lnTo>
                  <a:pt x="4860" y="2556"/>
                </a:lnTo>
                <a:lnTo>
                  <a:pt x="4869" y="2637"/>
                </a:lnTo>
                <a:lnTo>
                  <a:pt x="4875" y="2716"/>
                </a:lnTo>
                <a:lnTo>
                  <a:pt x="4879" y="2794"/>
                </a:lnTo>
                <a:lnTo>
                  <a:pt x="4879" y="2871"/>
                </a:lnTo>
                <a:lnTo>
                  <a:pt x="4879" y="2948"/>
                </a:lnTo>
                <a:lnTo>
                  <a:pt x="4873" y="3025"/>
                </a:lnTo>
                <a:lnTo>
                  <a:pt x="4864" y="3102"/>
                </a:lnTo>
                <a:lnTo>
                  <a:pt x="4852" y="3180"/>
                </a:lnTo>
                <a:lnTo>
                  <a:pt x="4844" y="3217"/>
                </a:lnTo>
                <a:lnTo>
                  <a:pt x="4835" y="3248"/>
                </a:lnTo>
                <a:lnTo>
                  <a:pt x="4825" y="3275"/>
                </a:lnTo>
                <a:lnTo>
                  <a:pt x="4814" y="3298"/>
                </a:lnTo>
                <a:lnTo>
                  <a:pt x="4800" y="3315"/>
                </a:lnTo>
                <a:lnTo>
                  <a:pt x="4787" y="3326"/>
                </a:lnTo>
                <a:lnTo>
                  <a:pt x="4771" y="3334"/>
                </a:lnTo>
                <a:lnTo>
                  <a:pt x="4754" y="3336"/>
                </a:lnTo>
                <a:lnTo>
                  <a:pt x="4737" y="3334"/>
                </a:lnTo>
                <a:lnTo>
                  <a:pt x="4721" y="3326"/>
                </a:lnTo>
                <a:lnTo>
                  <a:pt x="4706" y="3315"/>
                </a:lnTo>
                <a:lnTo>
                  <a:pt x="4693" y="3298"/>
                </a:lnTo>
                <a:lnTo>
                  <a:pt x="4516" y="3052"/>
                </a:lnTo>
                <a:lnTo>
                  <a:pt x="4478" y="2996"/>
                </a:lnTo>
                <a:lnTo>
                  <a:pt x="4443" y="2944"/>
                </a:lnTo>
                <a:lnTo>
                  <a:pt x="4412" y="2896"/>
                </a:lnTo>
                <a:lnTo>
                  <a:pt x="4385" y="2852"/>
                </a:lnTo>
                <a:lnTo>
                  <a:pt x="4360" y="2814"/>
                </a:lnTo>
                <a:lnTo>
                  <a:pt x="4339" y="2779"/>
                </a:lnTo>
                <a:lnTo>
                  <a:pt x="4322" y="2748"/>
                </a:lnTo>
                <a:lnTo>
                  <a:pt x="4307" y="2721"/>
                </a:lnTo>
                <a:lnTo>
                  <a:pt x="4293" y="2695"/>
                </a:lnTo>
                <a:lnTo>
                  <a:pt x="4282" y="2668"/>
                </a:lnTo>
                <a:lnTo>
                  <a:pt x="4272" y="2647"/>
                </a:lnTo>
                <a:lnTo>
                  <a:pt x="4264" y="2627"/>
                </a:lnTo>
                <a:lnTo>
                  <a:pt x="4263" y="2618"/>
                </a:lnTo>
                <a:lnTo>
                  <a:pt x="4253" y="2629"/>
                </a:lnTo>
                <a:lnTo>
                  <a:pt x="4222" y="2668"/>
                </a:lnTo>
                <a:lnTo>
                  <a:pt x="4193" y="2702"/>
                </a:lnTo>
                <a:lnTo>
                  <a:pt x="4168" y="2729"/>
                </a:lnTo>
                <a:lnTo>
                  <a:pt x="4145" y="2754"/>
                </a:lnTo>
                <a:lnTo>
                  <a:pt x="4126" y="2771"/>
                </a:lnTo>
                <a:lnTo>
                  <a:pt x="4107" y="2785"/>
                </a:lnTo>
                <a:lnTo>
                  <a:pt x="4092" y="2792"/>
                </a:lnTo>
                <a:lnTo>
                  <a:pt x="4080" y="2794"/>
                </a:lnTo>
                <a:lnTo>
                  <a:pt x="4069" y="2792"/>
                </a:lnTo>
                <a:lnTo>
                  <a:pt x="4059" y="2789"/>
                </a:lnTo>
                <a:lnTo>
                  <a:pt x="4051" y="2783"/>
                </a:lnTo>
                <a:lnTo>
                  <a:pt x="4044" y="2773"/>
                </a:lnTo>
                <a:lnTo>
                  <a:pt x="4040" y="2762"/>
                </a:lnTo>
                <a:lnTo>
                  <a:pt x="4036" y="2748"/>
                </a:lnTo>
                <a:lnTo>
                  <a:pt x="4034" y="2731"/>
                </a:lnTo>
                <a:lnTo>
                  <a:pt x="4032" y="2712"/>
                </a:lnTo>
                <a:lnTo>
                  <a:pt x="4034" y="2666"/>
                </a:lnTo>
                <a:lnTo>
                  <a:pt x="4036" y="2625"/>
                </a:lnTo>
                <a:lnTo>
                  <a:pt x="4040" y="2589"/>
                </a:lnTo>
                <a:lnTo>
                  <a:pt x="4046" y="2556"/>
                </a:lnTo>
                <a:lnTo>
                  <a:pt x="4055" y="2527"/>
                </a:lnTo>
                <a:lnTo>
                  <a:pt x="4065" y="2502"/>
                </a:lnTo>
                <a:lnTo>
                  <a:pt x="4080" y="2479"/>
                </a:lnTo>
                <a:lnTo>
                  <a:pt x="4096" y="2458"/>
                </a:lnTo>
                <a:lnTo>
                  <a:pt x="4153" y="2395"/>
                </a:lnTo>
                <a:lnTo>
                  <a:pt x="4207" y="2333"/>
                </a:lnTo>
                <a:lnTo>
                  <a:pt x="4257" y="2268"/>
                </a:lnTo>
                <a:lnTo>
                  <a:pt x="4305" y="2205"/>
                </a:lnTo>
                <a:lnTo>
                  <a:pt x="4351" y="2139"/>
                </a:lnTo>
                <a:lnTo>
                  <a:pt x="4393" y="2072"/>
                </a:lnTo>
                <a:lnTo>
                  <a:pt x="4432" y="2005"/>
                </a:lnTo>
                <a:lnTo>
                  <a:pt x="4470" y="1938"/>
                </a:lnTo>
                <a:lnTo>
                  <a:pt x="4428" y="1974"/>
                </a:lnTo>
                <a:lnTo>
                  <a:pt x="4387" y="2007"/>
                </a:lnTo>
                <a:lnTo>
                  <a:pt x="4351" y="2038"/>
                </a:lnTo>
                <a:lnTo>
                  <a:pt x="4316" y="2067"/>
                </a:lnTo>
                <a:lnTo>
                  <a:pt x="4284" y="2091"/>
                </a:lnTo>
                <a:lnTo>
                  <a:pt x="4253" y="2116"/>
                </a:lnTo>
                <a:lnTo>
                  <a:pt x="4224" y="2138"/>
                </a:lnTo>
                <a:lnTo>
                  <a:pt x="4197" y="2157"/>
                </a:lnTo>
                <a:lnTo>
                  <a:pt x="4172" y="2174"/>
                </a:lnTo>
                <a:lnTo>
                  <a:pt x="4151" y="2189"/>
                </a:lnTo>
                <a:lnTo>
                  <a:pt x="4132" y="2201"/>
                </a:lnTo>
                <a:lnTo>
                  <a:pt x="4113" y="2212"/>
                </a:lnTo>
                <a:lnTo>
                  <a:pt x="4097" y="2220"/>
                </a:lnTo>
                <a:lnTo>
                  <a:pt x="4084" y="2226"/>
                </a:lnTo>
                <a:lnTo>
                  <a:pt x="4074" y="2230"/>
                </a:lnTo>
                <a:lnTo>
                  <a:pt x="4065" y="2230"/>
                </a:lnTo>
                <a:lnTo>
                  <a:pt x="4049" y="2228"/>
                </a:lnTo>
                <a:lnTo>
                  <a:pt x="4036" y="2224"/>
                </a:lnTo>
                <a:lnTo>
                  <a:pt x="4024" y="2218"/>
                </a:lnTo>
                <a:lnTo>
                  <a:pt x="4013" y="2211"/>
                </a:lnTo>
                <a:lnTo>
                  <a:pt x="4003" y="2199"/>
                </a:lnTo>
                <a:lnTo>
                  <a:pt x="3996" y="2184"/>
                </a:lnTo>
                <a:lnTo>
                  <a:pt x="3988" y="2168"/>
                </a:lnTo>
                <a:lnTo>
                  <a:pt x="3982" y="2149"/>
                </a:lnTo>
                <a:lnTo>
                  <a:pt x="3975" y="2111"/>
                </a:lnTo>
                <a:lnTo>
                  <a:pt x="3971" y="2095"/>
                </a:lnTo>
                <a:lnTo>
                  <a:pt x="3969" y="2107"/>
                </a:lnTo>
                <a:lnTo>
                  <a:pt x="3957" y="2166"/>
                </a:lnTo>
                <a:lnTo>
                  <a:pt x="3946" y="2224"/>
                </a:lnTo>
                <a:lnTo>
                  <a:pt x="3934" y="2280"/>
                </a:lnTo>
                <a:lnTo>
                  <a:pt x="3925" y="2332"/>
                </a:lnTo>
                <a:lnTo>
                  <a:pt x="3915" y="2383"/>
                </a:lnTo>
                <a:lnTo>
                  <a:pt x="3905" y="2431"/>
                </a:lnTo>
                <a:lnTo>
                  <a:pt x="3896" y="2476"/>
                </a:lnTo>
                <a:lnTo>
                  <a:pt x="3888" y="2520"/>
                </a:lnTo>
                <a:lnTo>
                  <a:pt x="3880" y="2560"/>
                </a:lnTo>
                <a:lnTo>
                  <a:pt x="3873" y="2599"/>
                </a:lnTo>
                <a:lnTo>
                  <a:pt x="3867" y="2635"/>
                </a:lnTo>
                <a:lnTo>
                  <a:pt x="3861" y="2670"/>
                </a:lnTo>
                <a:lnTo>
                  <a:pt x="3856" y="2700"/>
                </a:lnTo>
                <a:lnTo>
                  <a:pt x="3852" y="2729"/>
                </a:lnTo>
                <a:lnTo>
                  <a:pt x="3848" y="2756"/>
                </a:lnTo>
                <a:lnTo>
                  <a:pt x="3844" y="2781"/>
                </a:lnTo>
                <a:lnTo>
                  <a:pt x="3838" y="2810"/>
                </a:lnTo>
                <a:lnTo>
                  <a:pt x="3832" y="2837"/>
                </a:lnTo>
                <a:lnTo>
                  <a:pt x="3823" y="2858"/>
                </a:lnTo>
                <a:lnTo>
                  <a:pt x="3813" y="2875"/>
                </a:lnTo>
                <a:lnTo>
                  <a:pt x="3802" y="2889"/>
                </a:lnTo>
                <a:lnTo>
                  <a:pt x="3788" y="2898"/>
                </a:lnTo>
                <a:lnTo>
                  <a:pt x="3775" y="2904"/>
                </a:lnTo>
                <a:lnTo>
                  <a:pt x="3758" y="2906"/>
                </a:lnTo>
                <a:lnTo>
                  <a:pt x="3740" y="2904"/>
                </a:lnTo>
                <a:lnTo>
                  <a:pt x="3723" y="2898"/>
                </a:lnTo>
                <a:lnTo>
                  <a:pt x="3706" y="2887"/>
                </a:lnTo>
                <a:lnTo>
                  <a:pt x="3688" y="2873"/>
                </a:lnTo>
                <a:lnTo>
                  <a:pt x="3671" y="2854"/>
                </a:lnTo>
                <a:lnTo>
                  <a:pt x="3654" y="2829"/>
                </a:lnTo>
                <a:lnTo>
                  <a:pt x="3637" y="2802"/>
                </a:lnTo>
                <a:lnTo>
                  <a:pt x="3617" y="2769"/>
                </a:lnTo>
                <a:lnTo>
                  <a:pt x="3600" y="2735"/>
                </a:lnTo>
                <a:lnTo>
                  <a:pt x="3587" y="2700"/>
                </a:lnTo>
                <a:lnTo>
                  <a:pt x="3573" y="2664"/>
                </a:lnTo>
                <a:lnTo>
                  <a:pt x="3564" y="2625"/>
                </a:lnTo>
                <a:lnTo>
                  <a:pt x="3556" y="2587"/>
                </a:lnTo>
                <a:lnTo>
                  <a:pt x="3550" y="2549"/>
                </a:lnTo>
                <a:lnTo>
                  <a:pt x="3546" y="2508"/>
                </a:lnTo>
                <a:lnTo>
                  <a:pt x="3544" y="2466"/>
                </a:lnTo>
                <a:lnTo>
                  <a:pt x="3546" y="2424"/>
                </a:lnTo>
                <a:lnTo>
                  <a:pt x="3546" y="2376"/>
                </a:lnTo>
                <a:lnTo>
                  <a:pt x="3550" y="2326"/>
                </a:lnTo>
                <a:lnTo>
                  <a:pt x="3554" y="2272"/>
                </a:lnTo>
                <a:lnTo>
                  <a:pt x="3558" y="2216"/>
                </a:lnTo>
                <a:lnTo>
                  <a:pt x="3564" y="2157"/>
                </a:lnTo>
                <a:lnTo>
                  <a:pt x="3569" y="2093"/>
                </a:lnTo>
                <a:lnTo>
                  <a:pt x="3577" y="2026"/>
                </a:lnTo>
                <a:lnTo>
                  <a:pt x="3585" y="1970"/>
                </a:lnTo>
                <a:lnTo>
                  <a:pt x="3591" y="1919"/>
                </a:lnTo>
                <a:lnTo>
                  <a:pt x="3596" y="1876"/>
                </a:lnTo>
                <a:lnTo>
                  <a:pt x="3600" y="1838"/>
                </a:lnTo>
                <a:lnTo>
                  <a:pt x="3604" y="1807"/>
                </a:lnTo>
                <a:lnTo>
                  <a:pt x="3606" y="1782"/>
                </a:lnTo>
                <a:lnTo>
                  <a:pt x="3608" y="1765"/>
                </a:lnTo>
                <a:lnTo>
                  <a:pt x="3610" y="1752"/>
                </a:lnTo>
                <a:lnTo>
                  <a:pt x="3610" y="1752"/>
                </a:lnTo>
                <a:lnTo>
                  <a:pt x="3606" y="1757"/>
                </a:lnTo>
                <a:lnTo>
                  <a:pt x="3596" y="1769"/>
                </a:lnTo>
                <a:lnTo>
                  <a:pt x="3583" y="1782"/>
                </a:lnTo>
                <a:lnTo>
                  <a:pt x="3562" y="1801"/>
                </a:lnTo>
                <a:lnTo>
                  <a:pt x="3537" y="1815"/>
                </a:lnTo>
                <a:lnTo>
                  <a:pt x="3504" y="1825"/>
                </a:lnTo>
                <a:lnTo>
                  <a:pt x="3468" y="1826"/>
                </a:lnTo>
                <a:lnTo>
                  <a:pt x="3433" y="1825"/>
                </a:lnTo>
                <a:lnTo>
                  <a:pt x="3399" y="1819"/>
                </a:lnTo>
                <a:lnTo>
                  <a:pt x="3370" y="1807"/>
                </a:lnTo>
                <a:lnTo>
                  <a:pt x="3341" y="1794"/>
                </a:lnTo>
                <a:lnTo>
                  <a:pt x="3316" y="1775"/>
                </a:lnTo>
                <a:lnTo>
                  <a:pt x="3293" y="1753"/>
                </a:lnTo>
                <a:lnTo>
                  <a:pt x="3272" y="1727"/>
                </a:lnTo>
                <a:lnTo>
                  <a:pt x="3255" y="1696"/>
                </a:lnTo>
                <a:lnTo>
                  <a:pt x="3237" y="1661"/>
                </a:lnTo>
                <a:lnTo>
                  <a:pt x="3224" y="1627"/>
                </a:lnTo>
                <a:lnTo>
                  <a:pt x="3212" y="1592"/>
                </a:lnTo>
                <a:lnTo>
                  <a:pt x="3203" y="1556"/>
                </a:lnTo>
                <a:lnTo>
                  <a:pt x="3195" y="1519"/>
                </a:lnTo>
                <a:lnTo>
                  <a:pt x="3191" y="1479"/>
                </a:lnTo>
                <a:lnTo>
                  <a:pt x="3187" y="1440"/>
                </a:lnTo>
                <a:lnTo>
                  <a:pt x="3185" y="1400"/>
                </a:lnTo>
                <a:lnTo>
                  <a:pt x="3187" y="1373"/>
                </a:lnTo>
                <a:lnTo>
                  <a:pt x="3189" y="1350"/>
                </a:lnTo>
                <a:lnTo>
                  <a:pt x="3191" y="1329"/>
                </a:lnTo>
                <a:lnTo>
                  <a:pt x="3195" y="1310"/>
                </a:lnTo>
                <a:lnTo>
                  <a:pt x="3203" y="1289"/>
                </a:lnTo>
                <a:lnTo>
                  <a:pt x="3214" y="1262"/>
                </a:lnTo>
                <a:lnTo>
                  <a:pt x="3231" y="1231"/>
                </a:lnTo>
                <a:lnTo>
                  <a:pt x="3253" y="1193"/>
                </a:lnTo>
                <a:lnTo>
                  <a:pt x="3279" y="1152"/>
                </a:lnTo>
                <a:lnTo>
                  <a:pt x="3310" y="1112"/>
                </a:lnTo>
                <a:lnTo>
                  <a:pt x="3345" y="1072"/>
                </a:lnTo>
                <a:lnTo>
                  <a:pt x="3381" y="1031"/>
                </a:lnTo>
                <a:lnTo>
                  <a:pt x="3404" y="1010"/>
                </a:lnTo>
                <a:lnTo>
                  <a:pt x="3431" y="983"/>
                </a:lnTo>
                <a:lnTo>
                  <a:pt x="3466" y="953"/>
                </a:lnTo>
                <a:lnTo>
                  <a:pt x="3504" y="916"/>
                </a:lnTo>
                <a:lnTo>
                  <a:pt x="3546" y="876"/>
                </a:lnTo>
                <a:lnTo>
                  <a:pt x="3596" y="832"/>
                </a:lnTo>
                <a:lnTo>
                  <a:pt x="3650" y="784"/>
                </a:lnTo>
                <a:lnTo>
                  <a:pt x="3712" y="730"/>
                </a:lnTo>
                <a:lnTo>
                  <a:pt x="3731" y="711"/>
                </a:lnTo>
                <a:lnTo>
                  <a:pt x="3746" y="693"/>
                </a:lnTo>
                <a:lnTo>
                  <a:pt x="3754" y="678"/>
                </a:lnTo>
                <a:lnTo>
                  <a:pt x="3758" y="666"/>
                </a:lnTo>
                <a:lnTo>
                  <a:pt x="3758" y="663"/>
                </a:lnTo>
                <a:lnTo>
                  <a:pt x="3756" y="655"/>
                </a:lnTo>
                <a:lnTo>
                  <a:pt x="3752" y="645"/>
                </a:lnTo>
                <a:lnTo>
                  <a:pt x="3748" y="632"/>
                </a:lnTo>
                <a:lnTo>
                  <a:pt x="3742" y="615"/>
                </a:lnTo>
                <a:lnTo>
                  <a:pt x="3736" y="595"/>
                </a:lnTo>
                <a:lnTo>
                  <a:pt x="3727" y="572"/>
                </a:lnTo>
                <a:lnTo>
                  <a:pt x="3719" y="545"/>
                </a:lnTo>
                <a:lnTo>
                  <a:pt x="3710" y="519"/>
                </a:lnTo>
                <a:lnTo>
                  <a:pt x="3702" y="494"/>
                </a:lnTo>
                <a:lnTo>
                  <a:pt x="3694" y="471"/>
                </a:lnTo>
                <a:lnTo>
                  <a:pt x="3688" y="449"/>
                </a:lnTo>
                <a:lnTo>
                  <a:pt x="3685" y="432"/>
                </a:lnTo>
                <a:lnTo>
                  <a:pt x="3681" y="417"/>
                </a:lnTo>
                <a:lnTo>
                  <a:pt x="3679" y="401"/>
                </a:lnTo>
                <a:lnTo>
                  <a:pt x="3679" y="390"/>
                </a:lnTo>
                <a:lnTo>
                  <a:pt x="3683" y="363"/>
                </a:lnTo>
                <a:lnTo>
                  <a:pt x="3690" y="346"/>
                </a:lnTo>
                <a:lnTo>
                  <a:pt x="3706" y="334"/>
                </a:lnTo>
                <a:lnTo>
                  <a:pt x="3727" y="330"/>
                </a:lnTo>
                <a:lnTo>
                  <a:pt x="3740" y="330"/>
                </a:lnTo>
                <a:lnTo>
                  <a:pt x="3756" y="332"/>
                </a:lnTo>
                <a:lnTo>
                  <a:pt x="3773" y="334"/>
                </a:lnTo>
                <a:lnTo>
                  <a:pt x="3792" y="336"/>
                </a:lnTo>
                <a:lnTo>
                  <a:pt x="3813" y="340"/>
                </a:lnTo>
                <a:lnTo>
                  <a:pt x="3836" y="346"/>
                </a:lnTo>
                <a:lnTo>
                  <a:pt x="3861" y="351"/>
                </a:lnTo>
                <a:lnTo>
                  <a:pt x="3888" y="357"/>
                </a:lnTo>
                <a:lnTo>
                  <a:pt x="3944" y="375"/>
                </a:lnTo>
                <a:lnTo>
                  <a:pt x="3998" y="396"/>
                </a:lnTo>
                <a:lnTo>
                  <a:pt x="4048" y="423"/>
                </a:lnTo>
                <a:lnTo>
                  <a:pt x="4096" y="455"/>
                </a:lnTo>
                <a:lnTo>
                  <a:pt x="4117" y="472"/>
                </a:lnTo>
                <a:lnTo>
                  <a:pt x="4138" y="488"/>
                </a:lnTo>
                <a:lnTo>
                  <a:pt x="4155" y="505"/>
                </a:lnTo>
                <a:lnTo>
                  <a:pt x="4172" y="520"/>
                </a:lnTo>
                <a:lnTo>
                  <a:pt x="4186" y="536"/>
                </a:lnTo>
                <a:lnTo>
                  <a:pt x="4199" y="551"/>
                </a:lnTo>
                <a:lnTo>
                  <a:pt x="4209" y="565"/>
                </a:lnTo>
                <a:lnTo>
                  <a:pt x="4216" y="580"/>
                </a:lnTo>
                <a:lnTo>
                  <a:pt x="4230" y="609"/>
                </a:lnTo>
                <a:lnTo>
                  <a:pt x="4238" y="640"/>
                </a:lnTo>
                <a:lnTo>
                  <a:pt x="4243" y="672"/>
                </a:lnTo>
                <a:lnTo>
                  <a:pt x="4245" y="707"/>
                </a:lnTo>
                <a:lnTo>
                  <a:pt x="4245" y="724"/>
                </a:lnTo>
                <a:lnTo>
                  <a:pt x="4245" y="726"/>
                </a:lnTo>
                <a:lnTo>
                  <a:pt x="4245" y="724"/>
                </a:lnTo>
                <a:lnTo>
                  <a:pt x="4261" y="693"/>
                </a:lnTo>
                <a:lnTo>
                  <a:pt x="4276" y="659"/>
                </a:lnTo>
                <a:lnTo>
                  <a:pt x="4293" y="620"/>
                </a:lnTo>
                <a:lnTo>
                  <a:pt x="4314" y="580"/>
                </a:lnTo>
                <a:lnTo>
                  <a:pt x="4336" y="538"/>
                </a:lnTo>
                <a:lnTo>
                  <a:pt x="4360" y="492"/>
                </a:lnTo>
                <a:lnTo>
                  <a:pt x="4385" y="442"/>
                </a:lnTo>
                <a:lnTo>
                  <a:pt x="4414" y="390"/>
                </a:lnTo>
                <a:lnTo>
                  <a:pt x="4424" y="367"/>
                </a:lnTo>
                <a:lnTo>
                  <a:pt x="4432" y="344"/>
                </a:lnTo>
                <a:lnTo>
                  <a:pt x="4437" y="319"/>
                </a:lnTo>
                <a:lnTo>
                  <a:pt x="4437" y="296"/>
                </a:lnTo>
                <a:lnTo>
                  <a:pt x="4435" y="271"/>
                </a:lnTo>
                <a:lnTo>
                  <a:pt x="4428" y="248"/>
                </a:lnTo>
                <a:lnTo>
                  <a:pt x="4414" y="225"/>
                </a:lnTo>
                <a:lnTo>
                  <a:pt x="4395" y="202"/>
                </a:lnTo>
                <a:lnTo>
                  <a:pt x="4382" y="186"/>
                </a:lnTo>
                <a:lnTo>
                  <a:pt x="4372" y="169"/>
                </a:lnTo>
                <a:lnTo>
                  <a:pt x="4364" y="152"/>
                </a:lnTo>
                <a:lnTo>
                  <a:pt x="4362" y="136"/>
                </a:lnTo>
                <a:lnTo>
                  <a:pt x="4364" y="121"/>
                </a:lnTo>
                <a:lnTo>
                  <a:pt x="4370" y="109"/>
                </a:lnTo>
                <a:lnTo>
                  <a:pt x="4380" y="100"/>
                </a:lnTo>
                <a:lnTo>
                  <a:pt x="4393" y="90"/>
                </a:lnTo>
                <a:lnTo>
                  <a:pt x="4410" y="85"/>
                </a:lnTo>
                <a:lnTo>
                  <a:pt x="4430" y="79"/>
                </a:lnTo>
                <a:lnTo>
                  <a:pt x="4455" y="77"/>
                </a:lnTo>
                <a:lnTo>
                  <a:pt x="4481" y="75"/>
                </a:lnTo>
                <a:lnTo>
                  <a:pt x="4481" y="75"/>
                </a:lnTo>
                <a:close/>
                <a:moveTo>
                  <a:pt x="1296" y="75"/>
                </a:moveTo>
                <a:lnTo>
                  <a:pt x="1327" y="77"/>
                </a:lnTo>
                <a:lnTo>
                  <a:pt x="1354" y="81"/>
                </a:lnTo>
                <a:lnTo>
                  <a:pt x="1381" y="88"/>
                </a:lnTo>
                <a:lnTo>
                  <a:pt x="1407" y="98"/>
                </a:lnTo>
                <a:lnTo>
                  <a:pt x="1430" y="109"/>
                </a:lnTo>
                <a:lnTo>
                  <a:pt x="1455" y="125"/>
                </a:lnTo>
                <a:lnTo>
                  <a:pt x="1477" y="142"/>
                </a:lnTo>
                <a:lnTo>
                  <a:pt x="1500" y="161"/>
                </a:lnTo>
                <a:lnTo>
                  <a:pt x="1519" y="184"/>
                </a:lnTo>
                <a:lnTo>
                  <a:pt x="1536" y="207"/>
                </a:lnTo>
                <a:lnTo>
                  <a:pt x="1550" y="230"/>
                </a:lnTo>
                <a:lnTo>
                  <a:pt x="1561" y="254"/>
                </a:lnTo>
                <a:lnTo>
                  <a:pt x="1571" y="277"/>
                </a:lnTo>
                <a:lnTo>
                  <a:pt x="1576" y="302"/>
                </a:lnTo>
                <a:lnTo>
                  <a:pt x="1580" y="326"/>
                </a:lnTo>
                <a:lnTo>
                  <a:pt x="1582" y="353"/>
                </a:lnTo>
                <a:lnTo>
                  <a:pt x="1578" y="382"/>
                </a:lnTo>
                <a:lnTo>
                  <a:pt x="1571" y="409"/>
                </a:lnTo>
                <a:lnTo>
                  <a:pt x="1559" y="434"/>
                </a:lnTo>
                <a:lnTo>
                  <a:pt x="1540" y="453"/>
                </a:lnTo>
                <a:lnTo>
                  <a:pt x="1521" y="471"/>
                </a:lnTo>
                <a:lnTo>
                  <a:pt x="1500" y="484"/>
                </a:lnTo>
                <a:lnTo>
                  <a:pt x="1478" y="494"/>
                </a:lnTo>
                <a:lnTo>
                  <a:pt x="1457" y="501"/>
                </a:lnTo>
                <a:lnTo>
                  <a:pt x="1455" y="501"/>
                </a:lnTo>
                <a:lnTo>
                  <a:pt x="1457" y="501"/>
                </a:lnTo>
                <a:lnTo>
                  <a:pt x="1463" y="501"/>
                </a:lnTo>
                <a:lnTo>
                  <a:pt x="1471" y="501"/>
                </a:lnTo>
                <a:lnTo>
                  <a:pt x="1500" y="503"/>
                </a:lnTo>
                <a:lnTo>
                  <a:pt x="1526" y="507"/>
                </a:lnTo>
                <a:lnTo>
                  <a:pt x="1551" y="513"/>
                </a:lnTo>
                <a:lnTo>
                  <a:pt x="1576" y="522"/>
                </a:lnTo>
                <a:lnTo>
                  <a:pt x="1599" y="534"/>
                </a:lnTo>
                <a:lnTo>
                  <a:pt x="1622" y="547"/>
                </a:lnTo>
                <a:lnTo>
                  <a:pt x="1644" y="563"/>
                </a:lnTo>
                <a:lnTo>
                  <a:pt x="1665" y="582"/>
                </a:lnTo>
                <a:lnTo>
                  <a:pt x="1684" y="603"/>
                </a:lnTo>
                <a:lnTo>
                  <a:pt x="1701" y="624"/>
                </a:lnTo>
                <a:lnTo>
                  <a:pt x="1715" y="645"/>
                </a:lnTo>
                <a:lnTo>
                  <a:pt x="1726" y="666"/>
                </a:lnTo>
                <a:lnTo>
                  <a:pt x="1736" y="688"/>
                </a:lnTo>
                <a:lnTo>
                  <a:pt x="1742" y="709"/>
                </a:lnTo>
                <a:lnTo>
                  <a:pt x="1745" y="730"/>
                </a:lnTo>
                <a:lnTo>
                  <a:pt x="1747" y="753"/>
                </a:lnTo>
                <a:lnTo>
                  <a:pt x="1745" y="782"/>
                </a:lnTo>
                <a:lnTo>
                  <a:pt x="1738" y="812"/>
                </a:lnTo>
                <a:lnTo>
                  <a:pt x="1732" y="828"/>
                </a:lnTo>
                <a:lnTo>
                  <a:pt x="1726" y="847"/>
                </a:lnTo>
                <a:lnTo>
                  <a:pt x="1720" y="870"/>
                </a:lnTo>
                <a:lnTo>
                  <a:pt x="1717" y="895"/>
                </a:lnTo>
                <a:lnTo>
                  <a:pt x="1711" y="924"/>
                </a:lnTo>
                <a:lnTo>
                  <a:pt x="1705" y="956"/>
                </a:lnTo>
                <a:lnTo>
                  <a:pt x="1701" y="993"/>
                </a:lnTo>
                <a:lnTo>
                  <a:pt x="1695" y="1031"/>
                </a:lnTo>
                <a:lnTo>
                  <a:pt x="1692" y="1072"/>
                </a:lnTo>
                <a:lnTo>
                  <a:pt x="1686" y="1118"/>
                </a:lnTo>
                <a:lnTo>
                  <a:pt x="1682" y="1166"/>
                </a:lnTo>
                <a:lnTo>
                  <a:pt x="1676" y="1218"/>
                </a:lnTo>
                <a:lnTo>
                  <a:pt x="1672" y="1271"/>
                </a:lnTo>
                <a:lnTo>
                  <a:pt x="1669" y="1329"/>
                </a:lnTo>
                <a:lnTo>
                  <a:pt x="1665" y="1390"/>
                </a:lnTo>
                <a:lnTo>
                  <a:pt x="1659" y="1454"/>
                </a:lnTo>
                <a:lnTo>
                  <a:pt x="1707" y="1415"/>
                </a:lnTo>
                <a:lnTo>
                  <a:pt x="1759" y="1377"/>
                </a:lnTo>
                <a:lnTo>
                  <a:pt x="1811" y="1341"/>
                </a:lnTo>
                <a:lnTo>
                  <a:pt x="1864" y="1304"/>
                </a:lnTo>
                <a:lnTo>
                  <a:pt x="1922" y="1269"/>
                </a:lnTo>
                <a:lnTo>
                  <a:pt x="1980" y="1237"/>
                </a:lnTo>
                <a:lnTo>
                  <a:pt x="2041" y="1206"/>
                </a:lnTo>
                <a:lnTo>
                  <a:pt x="2102" y="1175"/>
                </a:lnTo>
                <a:lnTo>
                  <a:pt x="2106" y="1022"/>
                </a:lnTo>
                <a:lnTo>
                  <a:pt x="2108" y="872"/>
                </a:lnTo>
                <a:lnTo>
                  <a:pt x="2108" y="835"/>
                </a:lnTo>
                <a:lnTo>
                  <a:pt x="2106" y="801"/>
                </a:lnTo>
                <a:lnTo>
                  <a:pt x="2106" y="770"/>
                </a:lnTo>
                <a:lnTo>
                  <a:pt x="2104" y="741"/>
                </a:lnTo>
                <a:lnTo>
                  <a:pt x="2102" y="716"/>
                </a:lnTo>
                <a:lnTo>
                  <a:pt x="2099" y="691"/>
                </a:lnTo>
                <a:lnTo>
                  <a:pt x="2095" y="672"/>
                </a:lnTo>
                <a:lnTo>
                  <a:pt x="2091" y="653"/>
                </a:lnTo>
                <a:lnTo>
                  <a:pt x="2081" y="620"/>
                </a:lnTo>
                <a:lnTo>
                  <a:pt x="2068" y="592"/>
                </a:lnTo>
                <a:lnTo>
                  <a:pt x="2049" y="568"/>
                </a:lnTo>
                <a:lnTo>
                  <a:pt x="2028" y="547"/>
                </a:lnTo>
                <a:lnTo>
                  <a:pt x="2016" y="538"/>
                </a:lnTo>
                <a:lnTo>
                  <a:pt x="2006" y="526"/>
                </a:lnTo>
                <a:lnTo>
                  <a:pt x="1999" y="511"/>
                </a:lnTo>
                <a:lnTo>
                  <a:pt x="1993" y="494"/>
                </a:lnTo>
                <a:lnTo>
                  <a:pt x="1987" y="474"/>
                </a:lnTo>
                <a:lnTo>
                  <a:pt x="1983" y="453"/>
                </a:lnTo>
                <a:lnTo>
                  <a:pt x="1982" y="428"/>
                </a:lnTo>
                <a:lnTo>
                  <a:pt x="1980" y="403"/>
                </a:lnTo>
                <a:lnTo>
                  <a:pt x="1982" y="376"/>
                </a:lnTo>
                <a:lnTo>
                  <a:pt x="1985" y="355"/>
                </a:lnTo>
                <a:lnTo>
                  <a:pt x="1993" y="336"/>
                </a:lnTo>
                <a:lnTo>
                  <a:pt x="2005" y="321"/>
                </a:lnTo>
                <a:lnTo>
                  <a:pt x="2018" y="307"/>
                </a:lnTo>
                <a:lnTo>
                  <a:pt x="2033" y="300"/>
                </a:lnTo>
                <a:lnTo>
                  <a:pt x="2053" y="294"/>
                </a:lnTo>
                <a:lnTo>
                  <a:pt x="2074" y="292"/>
                </a:lnTo>
                <a:lnTo>
                  <a:pt x="2101" y="294"/>
                </a:lnTo>
                <a:lnTo>
                  <a:pt x="2126" y="302"/>
                </a:lnTo>
                <a:lnTo>
                  <a:pt x="2152" y="313"/>
                </a:lnTo>
                <a:lnTo>
                  <a:pt x="2177" y="328"/>
                </a:lnTo>
                <a:lnTo>
                  <a:pt x="2204" y="348"/>
                </a:lnTo>
                <a:lnTo>
                  <a:pt x="2231" y="373"/>
                </a:lnTo>
                <a:lnTo>
                  <a:pt x="2258" y="401"/>
                </a:lnTo>
                <a:lnTo>
                  <a:pt x="2285" y="434"/>
                </a:lnTo>
                <a:lnTo>
                  <a:pt x="2310" y="469"/>
                </a:lnTo>
                <a:lnTo>
                  <a:pt x="2333" y="503"/>
                </a:lnTo>
                <a:lnTo>
                  <a:pt x="2352" y="538"/>
                </a:lnTo>
                <a:lnTo>
                  <a:pt x="2367" y="570"/>
                </a:lnTo>
                <a:lnTo>
                  <a:pt x="2379" y="603"/>
                </a:lnTo>
                <a:lnTo>
                  <a:pt x="2387" y="636"/>
                </a:lnTo>
                <a:lnTo>
                  <a:pt x="2392" y="666"/>
                </a:lnTo>
                <a:lnTo>
                  <a:pt x="2394" y="697"/>
                </a:lnTo>
                <a:lnTo>
                  <a:pt x="2392" y="716"/>
                </a:lnTo>
                <a:lnTo>
                  <a:pt x="2389" y="739"/>
                </a:lnTo>
                <a:lnTo>
                  <a:pt x="2383" y="764"/>
                </a:lnTo>
                <a:lnTo>
                  <a:pt x="2375" y="791"/>
                </a:lnTo>
                <a:lnTo>
                  <a:pt x="2367" y="820"/>
                </a:lnTo>
                <a:lnTo>
                  <a:pt x="2362" y="849"/>
                </a:lnTo>
                <a:lnTo>
                  <a:pt x="2358" y="878"/>
                </a:lnTo>
                <a:lnTo>
                  <a:pt x="2356" y="905"/>
                </a:lnTo>
                <a:lnTo>
                  <a:pt x="2358" y="935"/>
                </a:lnTo>
                <a:lnTo>
                  <a:pt x="2360" y="972"/>
                </a:lnTo>
                <a:lnTo>
                  <a:pt x="2364" y="1012"/>
                </a:lnTo>
                <a:lnTo>
                  <a:pt x="2371" y="1058"/>
                </a:lnTo>
                <a:lnTo>
                  <a:pt x="2377" y="1056"/>
                </a:lnTo>
                <a:lnTo>
                  <a:pt x="2387" y="1052"/>
                </a:lnTo>
                <a:lnTo>
                  <a:pt x="2402" y="1052"/>
                </a:lnTo>
                <a:lnTo>
                  <a:pt x="2421" y="1051"/>
                </a:lnTo>
                <a:lnTo>
                  <a:pt x="2454" y="1052"/>
                </a:lnTo>
                <a:lnTo>
                  <a:pt x="2483" y="1056"/>
                </a:lnTo>
                <a:lnTo>
                  <a:pt x="2510" y="1064"/>
                </a:lnTo>
                <a:lnTo>
                  <a:pt x="2535" y="1074"/>
                </a:lnTo>
                <a:lnTo>
                  <a:pt x="2556" y="1087"/>
                </a:lnTo>
                <a:lnTo>
                  <a:pt x="2577" y="1104"/>
                </a:lnTo>
                <a:lnTo>
                  <a:pt x="2592" y="1122"/>
                </a:lnTo>
                <a:lnTo>
                  <a:pt x="2607" y="1145"/>
                </a:lnTo>
                <a:lnTo>
                  <a:pt x="2632" y="1189"/>
                </a:lnTo>
                <a:lnTo>
                  <a:pt x="2648" y="1229"/>
                </a:lnTo>
                <a:lnTo>
                  <a:pt x="2659" y="1266"/>
                </a:lnTo>
                <a:lnTo>
                  <a:pt x="2661" y="1296"/>
                </a:lnTo>
                <a:lnTo>
                  <a:pt x="2659" y="1325"/>
                </a:lnTo>
                <a:lnTo>
                  <a:pt x="2654" y="1348"/>
                </a:lnTo>
                <a:lnTo>
                  <a:pt x="2642" y="1367"/>
                </a:lnTo>
                <a:lnTo>
                  <a:pt x="2627" y="1383"/>
                </a:lnTo>
                <a:lnTo>
                  <a:pt x="2607" y="1396"/>
                </a:lnTo>
                <a:lnTo>
                  <a:pt x="2584" y="1406"/>
                </a:lnTo>
                <a:lnTo>
                  <a:pt x="2558" y="1415"/>
                </a:lnTo>
                <a:lnTo>
                  <a:pt x="2527" y="1423"/>
                </a:lnTo>
                <a:lnTo>
                  <a:pt x="2490" y="1429"/>
                </a:lnTo>
                <a:lnTo>
                  <a:pt x="2446" y="1435"/>
                </a:lnTo>
                <a:lnTo>
                  <a:pt x="2396" y="1438"/>
                </a:lnTo>
                <a:lnTo>
                  <a:pt x="2337" y="1440"/>
                </a:lnTo>
                <a:lnTo>
                  <a:pt x="2331" y="1458"/>
                </a:lnTo>
                <a:lnTo>
                  <a:pt x="2327" y="1483"/>
                </a:lnTo>
                <a:lnTo>
                  <a:pt x="2321" y="1515"/>
                </a:lnTo>
                <a:lnTo>
                  <a:pt x="2319" y="1556"/>
                </a:lnTo>
                <a:lnTo>
                  <a:pt x="2316" y="1602"/>
                </a:lnTo>
                <a:lnTo>
                  <a:pt x="2314" y="1656"/>
                </a:lnTo>
                <a:lnTo>
                  <a:pt x="2314" y="1717"/>
                </a:lnTo>
                <a:lnTo>
                  <a:pt x="2312" y="1784"/>
                </a:lnTo>
                <a:lnTo>
                  <a:pt x="2314" y="1859"/>
                </a:lnTo>
                <a:lnTo>
                  <a:pt x="2318" y="1942"/>
                </a:lnTo>
                <a:lnTo>
                  <a:pt x="2321" y="2028"/>
                </a:lnTo>
                <a:lnTo>
                  <a:pt x="2329" y="2124"/>
                </a:lnTo>
                <a:lnTo>
                  <a:pt x="2339" y="2224"/>
                </a:lnTo>
                <a:lnTo>
                  <a:pt x="2348" y="2333"/>
                </a:lnTo>
                <a:lnTo>
                  <a:pt x="2362" y="2447"/>
                </a:lnTo>
                <a:lnTo>
                  <a:pt x="2377" y="2568"/>
                </a:lnTo>
                <a:lnTo>
                  <a:pt x="2387" y="2639"/>
                </a:lnTo>
                <a:lnTo>
                  <a:pt x="2392" y="2710"/>
                </a:lnTo>
                <a:lnTo>
                  <a:pt x="2396" y="2781"/>
                </a:lnTo>
                <a:lnTo>
                  <a:pt x="2396" y="2850"/>
                </a:lnTo>
                <a:lnTo>
                  <a:pt x="2392" y="2923"/>
                </a:lnTo>
                <a:lnTo>
                  <a:pt x="2383" y="2998"/>
                </a:lnTo>
                <a:lnTo>
                  <a:pt x="2366" y="3077"/>
                </a:lnTo>
                <a:lnTo>
                  <a:pt x="2341" y="3157"/>
                </a:lnTo>
                <a:lnTo>
                  <a:pt x="2325" y="3196"/>
                </a:lnTo>
                <a:lnTo>
                  <a:pt x="2312" y="3228"/>
                </a:lnTo>
                <a:lnTo>
                  <a:pt x="2298" y="3257"/>
                </a:lnTo>
                <a:lnTo>
                  <a:pt x="2285" y="3280"/>
                </a:lnTo>
                <a:lnTo>
                  <a:pt x="2271" y="3298"/>
                </a:lnTo>
                <a:lnTo>
                  <a:pt x="2256" y="3311"/>
                </a:lnTo>
                <a:lnTo>
                  <a:pt x="2245" y="3319"/>
                </a:lnTo>
                <a:lnTo>
                  <a:pt x="2231" y="3321"/>
                </a:lnTo>
                <a:lnTo>
                  <a:pt x="2223" y="3321"/>
                </a:lnTo>
                <a:lnTo>
                  <a:pt x="2214" y="3317"/>
                </a:lnTo>
                <a:lnTo>
                  <a:pt x="2204" y="3311"/>
                </a:lnTo>
                <a:lnTo>
                  <a:pt x="2195" y="3305"/>
                </a:lnTo>
                <a:lnTo>
                  <a:pt x="2185" y="3296"/>
                </a:lnTo>
                <a:lnTo>
                  <a:pt x="2174" y="3284"/>
                </a:lnTo>
                <a:lnTo>
                  <a:pt x="2162" y="3269"/>
                </a:lnTo>
                <a:lnTo>
                  <a:pt x="2149" y="3253"/>
                </a:lnTo>
                <a:lnTo>
                  <a:pt x="2135" y="3234"/>
                </a:lnTo>
                <a:lnTo>
                  <a:pt x="2116" y="3207"/>
                </a:lnTo>
                <a:lnTo>
                  <a:pt x="2095" y="3175"/>
                </a:lnTo>
                <a:lnTo>
                  <a:pt x="2070" y="3134"/>
                </a:lnTo>
                <a:lnTo>
                  <a:pt x="2041" y="3088"/>
                </a:lnTo>
                <a:lnTo>
                  <a:pt x="2010" y="3036"/>
                </a:lnTo>
                <a:lnTo>
                  <a:pt x="1974" y="2977"/>
                </a:lnTo>
                <a:lnTo>
                  <a:pt x="1935" y="2912"/>
                </a:lnTo>
                <a:lnTo>
                  <a:pt x="1897" y="2844"/>
                </a:lnTo>
                <a:lnTo>
                  <a:pt x="1862" y="2781"/>
                </a:lnTo>
                <a:lnTo>
                  <a:pt x="1830" y="2721"/>
                </a:lnTo>
                <a:lnTo>
                  <a:pt x="1801" y="2668"/>
                </a:lnTo>
                <a:lnTo>
                  <a:pt x="1776" y="2616"/>
                </a:lnTo>
                <a:lnTo>
                  <a:pt x="1755" y="2568"/>
                </a:lnTo>
                <a:lnTo>
                  <a:pt x="1738" y="2526"/>
                </a:lnTo>
                <a:lnTo>
                  <a:pt x="1722" y="2485"/>
                </a:lnTo>
                <a:lnTo>
                  <a:pt x="1699" y="2410"/>
                </a:lnTo>
                <a:lnTo>
                  <a:pt x="1684" y="2332"/>
                </a:lnTo>
                <a:lnTo>
                  <a:pt x="1674" y="2253"/>
                </a:lnTo>
                <a:lnTo>
                  <a:pt x="1670" y="2170"/>
                </a:lnTo>
                <a:lnTo>
                  <a:pt x="1672" y="2130"/>
                </a:lnTo>
                <a:lnTo>
                  <a:pt x="1674" y="2093"/>
                </a:lnTo>
                <a:lnTo>
                  <a:pt x="1676" y="2057"/>
                </a:lnTo>
                <a:lnTo>
                  <a:pt x="1680" y="2024"/>
                </a:lnTo>
                <a:lnTo>
                  <a:pt x="1686" y="1995"/>
                </a:lnTo>
                <a:lnTo>
                  <a:pt x="1692" y="1969"/>
                </a:lnTo>
                <a:lnTo>
                  <a:pt x="1699" y="1944"/>
                </a:lnTo>
                <a:lnTo>
                  <a:pt x="1709" y="1921"/>
                </a:lnTo>
                <a:lnTo>
                  <a:pt x="1718" y="1901"/>
                </a:lnTo>
                <a:lnTo>
                  <a:pt x="1730" y="1884"/>
                </a:lnTo>
                <a:lnTo>
                  <a:pt x="1745" y="1869"/>
                </a:lnTo>
                <a:lnTo>
                  <a:pt x="1761" y="1857"/>
                </a:lnTo>
                <a:lnTo>
                  <a:pt x="1780" y="1848"/>
                </a:lnTo>
                <a:lnTo>
                  <a:pt x="1799" y="1842"/>
                </a:lnTo>
                <a:lnTo>
                  <a:pt x="1822" y="1838"/>
                </a:lnTo>
                <a:lnTo>
                  <a:pt x="1845" y="1836"/>
                </a:lnTo>
                <a:lnTo>
                  <a:pt x="1870" y="1838"/>
                </a:lnTo>
                <a:lnTo>
                  <a:pt x="1895" y="1840"/>
                </a:lnTo>
                <a:lnTo>
                  <a:pt x="1918" y="1848"/>
                </a:lnTo>
                <a:lnTo>
                  <a:pt x="1941" y="1855"/>
                </a:lnTo>
                <a:lnTo>
                  <a:pt x="1962" y="1867"/>
                </a:lnTo>
                <a:lnTo>
                  <a:pt x="1983" y="1880"/>
                </a:lnTo>
                <a:lnTo>
                  <a:pt x="2005" y="1896"/>
                </a:lnTo>
                <a:lnTo>
                  <a:pt x="2024" y="1913"/>
                </a:lnTo>
                <a:lnTo>
                  <a:pt x="2043" y="1934"/>
                </a:lnTo>
                <a:lnTo>
                  <a:pt x="2058" y="1955"/>
                </a:lnTo>
                <a:lnTo>
                  <a:pt x="2072" y="1978"/>
                </a:lnTo>
                <a:lnTo>
                  <a:pt x="2083" y="2003"/>
                </a:lnTo>
                <a:lnTo>
                  <a:pt x="2093" y="2030"/>
                </a:lnTo>
                <a:lnTo>
                  <a:pt x="2099" y="2057"/>
                </a:lnTo>
                <a:lnTo>
                  <a:pt x="2102" y="2086"/>
                </a:lnTo>
                <a:lnTo>
                  <a:pt x="2102" y="2116"/>
                </a:lnTo>
                <a:lnTo>
                  <a:pt x="2101" y="2145"/>
                </a:lnTo>
                <a:lnTo>
                  <a:pt x="2093" y="2172"/>
                </a:lnTo>
                <a:lnTo>
                  <a:pt x="2081" y="2195"/>
                </a:lnTo>
                <a:lnTo>
                  <a:pt x="2064" y="2218"/>
                </a:lnTo>
                <a:lnTo>
                  <a:pt x="2043" y="2236"/>
                </a:lnTo>
                <a:lnTo>
                  <a:pt x="2022" y="2249"/>
                </a:lnTo>
                <a:lnTo>
                  <a:pt x="2001" y="2257"/>
                </a:lnTo>
                <a:lnTo>
                  <a:pt x="1978" y="2260"/>
                </a:lnTo>
                <a:lnTo>
                  <a:pt x="1957" y="2259"/>
                </a:lnTo>
                <a:lnTo>
                  <a:pt x="1937" y="2253"/>
                </a:lnTo>
                <a:lnTo>
                  <a:pt x="1922" y="2243"/>
                </a:lnTo>
                <a:lnTo>
                  <a:pt x="1910" y="2230"/>
                </a:lnTo>
                <a:lnTo>
                  <a:pt x="1895" y="2212"/>
                </a:lnTo>
                <a:lnTo>
                  <a:pt x="1882" y="2197"/>
                </a:lnTo>
                <a:lnTo>
                  <a:pt x="1868" y="2184"/>
                </a:lnTo>
                <a:lnTo>
                  <a:pt x="1855" y="2174"/>
                </a:lnTo>
                <a:lnTo>
                  <a:pt x="1841" y="2166"/>
                </a:lnTo>
                <a:lnTo>
                  <a:pt x="1828" y="2161"/>
                </a:lnTo>
                <a:lnTo>
                  <a:pt x="1816" y="2157"/>
                </a:lnTo>
                <a:lnTo>
                  <a:pt x="1803" y="2155"/>
                </a:lnTo>
                <a:lnTo>
                  <a:pt x="1801" y="2157"/>
                </a:lnTo>
                <a:lnTo>
                  <a:pt x="1801" y="2163"/>
                </a:lnTo>
                <a:lnTo>
                  <a:pt x="1801" y="2188"/>
                </a:lnTo>
                <a:lnTo>
                  <a:pt x="1807" y="2216"/>
                </a:lnTo>
                <a:lnTo>
                  <a:pt x="1814" y="2249"/>
                </a:lnTo>
                <a:lnTo>
                  <a:pt x="1824" y="2282"/>
                </a:lnTo>
                <a:lnTo>
                  <a:pt x="1838" y="2318"/>
                </a:lnTo>
                <a:lnTo>
                  <a:pt x="1855" y="2358"/>
                </a:lnTo>
                <a:lnTo>
                  <a:pt x="1874" y="2399"/>
                </a:lnTo>
                <a:lnTo>
                  <a:pt x="1897" y="2443"/>
                </a:lnTo>
                <a:lnTo>
                  <a:pt x="1947" y="2531"/>
                </a:lnTo>
                <a:lnTo>
                  <a:pt x="2005" y="2616"/>
                </a:lnTo>
                <a:lnTo>
                  <a:pt x="2064" y="2695"/>
                </a:lnTo>
                <a:lnTo>
                  <a:pt x="2131" y="2768"/>
                </a:lnTo>
                <a:lnTo>
                  <a:pt x="2131" y="2704"/>
                </a:lnTo>
                <a:lnTo>
                  <a:pt x="2133" y="2639"/>
                </a:lnTo>
                <a:lnTo>
                  <a:pt x="2133" y="2572"/>
                </a:lnTo>
                <a:lnTo>
                  <a:pt x="2133" y="2501"/>
                </a:lnTo>
                <a:lnTo>
                  <a:pt x="2133" y="2429"/>
                </a:lnTo>
                <a:lnTo>
                  <a:pt x="2131" y="2355"/>
                </a:lnTo>
                <a:lnTo>
                  <a:pt x="2131" y="2280"/>
                </a:lnTo>
                <a:lnTo>
                  <a:pt x="2129" y="2201"/>
                </a:lnTo>
                <a:lnTo>
                  <a:pt x="2129" y="2120"/>
                </a:lnTo>
                <a:lnTo>
                  <a:pt x="2127" y="2038"/>
                </a:lnTo>
                <a:lnTo>
                  <a:pt x="2126" y="1951"/>
                </a:lnTo>
                <a:lnTo>
                  <a:pt x="2122" y="1865"/>
                </a:lnTo>
                <a:lnTo>
                  <a:pt x="2120" y="1775"/>
                </a:lnTo>
                <a:lnTo>
                  <a:pt x="2116" y="1684"/>
                </a:lnTo>
                <a:lnTo>
                  <a:pt x="2114" y="1590"/>
                </a:lnTo>
                <a:lnTo>
                  <a:pt x="2110" y="1494"/>
                </a:lnTo>
                <a:lnTo>
                  <a:pt x="2101" y="1496"/>
                </a:lnTo>
                <a:lnTo>
                  <a:pt x="2087" y="1502"/>
                </a:lnTo>
                <a:lnTo>
                  <a:pt x="2074" y="1510"/>
                </a:lnTo>
                <a:lnTo>
                  <a:pt x="2056" y="1519"/>
                </a:lnTo>
                <a:lnTo>
                  <a:pt x="2037" y="1531"/>
                </a:lnTo>
                <a:lnTo>
                  <a:pt x="2018" y="1546"/>
                </a:lnTo>
                <a:lnTo>
                  <a:pt x="1995" y="1561"/>
                </a:lnTo>
                <a:lnTo>
                  <a:pt x="1970" y="1581"/>
                </a:lnTo>
                <a:lnTo>
                  <a:pt x="1941" y="1602"/>
                </a:lnTo>
                <a:lnTo>
                  <a:pt x="1916" y="1619"/>
                </a:lnTo>
                <a:lnTo>
                  <a:pt x="1889" y="1634"/>
                </a:lnTo>
                <a:lnTo>
                  <a:pt x="1866" y="1644"/>
                </a:lnTo>
                <a:lnTo>
                  <a:pt x="1843" y="1654"/>
                </a:lnTo>
                <a:lnTo>
                  <a:pt x="1816" y="1663"/>
                </a:lnTo>
                <a:lnTo>
                  <a:pt x="1788" y="1673"/>
                </a:lnTo>
                <a:lnTo>
                  <a:pt x="1757" y="1682"/>
                </a:lnTo>
                <a:lnTo>
                  <a:pt x="1728" y="1690"/>
                </a:lnTo>
                <a:lnTo>
                  <a:pt x="1705" y="1698"/>
                </a:lnTo>
                <a:lnTo>
                  <a:pt x="1690" y="1705"/>
                </a:lnTo>
                <a:lnTo>
                  <a:pt x="1682" y="1711"/>
                </a:lnTo>
                <a:lnTo>
                  <a:pt x="1676" y="1721"/>
                </a:lnTo>
                <a:lnTo>
                  <a:pt x="1672" y="1734"/>
                </a:lnTo>
                <a:lnTo>
                  <a:pt x="1667" y="1752"/>
                </a:lnTo>
                <a:lnTo>
                  <a:pt x="1663" y="1775"/>
                </a:lnTo>
                <a:lnTo>
                  <a:pt x="1659" y="1869"/>
                </a:lnTo>
                <a:lnTo>
                  <a:pt x="1655" y="1967"/>
                </a:lnTo>
                <a:lnTo>
                  <a:pt x="1653" y="2070"/>
                </a:lnTo>
                <a:lnTo>
                  <a:pt x="1653" y="2176"/>
                </a:lnTo>
                <a:lnTo>
                  <a:pt x="1655" y="2282"/>
                </a:lnTo>
                <a:lnTo>
                  <a:pt x="1659" y="2380"/>
                </a:lnTo>
                <a:lnTo>
                  <a:pt x="1665" y="2472"/>
                </a:lnTo>
                <a:lnTo>
                  <a:pt x="1674" y="2556"/>
                </a:lnTo>
                <a:lnTo>
                  <a:pt x="1682" y="2637"/>
                </a:lnTo>
                <a:lnTo>
                  <a:pt x="1690" y="2716"/>
                </a:lnTo>
                <a:lnTo>
                  <a:pt x="1694" y="2794"/>
                </a:lnTo>
                <a:lnTo>
                  <a:pt x="1694" y="2871"/>
                </a:lnTo>
                <a:lnTo>
                  <a:pt x="1692" y="2948"/>
                </a:lnTo>
                <a:lnTo>
                  <a:pt x="1688" y="3025"/>
                </a:lnTo>
                <a:lnTo>
                  <a:pt x="1678" y="3102"/>
                </a:lnTo>
                <a:lnTo>
                  <a:pt x="1667" y="3180"/>
                </a:lnTo>
                <a:lnTo>
                  <a:pt x="1659" y="3217"/>
                </a:lnTo>
                <a:lnTo>
                  <a:pt x="1649" y="3248"/>
                </a:lnTo>
                <a:lnTo>
                  <a:pt x="1640" y="3275"/>
                </a:lnTo>
                <a:lnTo>
                  <a:pt x="1628" y="3298"/>
                </a:lnTo>
                <a:lnTo>
                  <a:pt x="1615" y="3315"/>
                </a:lnTo>
                <a:lnTo>
                  <a:pt x="1601" y="3326"/>
                </a:lnTo>
                <a:lnTo>
                  <a:pt x="1586" y="3334"/>
                </a:lnTo>
                <a:lnTo>
                  <a:pt x="1569" y="3336"/>
                </a:lnTo>
                <a:lnTo>
                  <a:pt x="1551" y="3334"/>
                </a:lnTo>
                <a:lnTo>
                  <a:pt x="1536" y="3326"/>
                </a:lnTo>
                <a:lnTo>
                  <a:pt x="1521" y="3315"/>
                </a:lnTo>
                <a:lnTo>
                  <a:pt x="1507" y="3298"/>
                </a:lnTo>
                <a:lnTo>
                  <a:pt x="1331" y="3052"/>
                </a:lnTo>
                <a:lnTo>
                  <a:pt x="1292" y="2996"/>
                </a:lnTo>
                <a:lnTo>
                  <a:pt x="1258" y="2944"/>
                </a:lnTo>
                <a:lnTo>
                  <a:pt x="1227" y="2896"/>
                </a:lnTo>
                <a:lnTo>
                  <a:pt x="1200" y="2852"/>
                </a:lnTo>
                <a:lnTo>
                  <a:pt x="1175" y="2814"/>
                </a:lnTo>
                <a:lnTo>
                  <a:pt x="1154" y="2779"/>
                </a:lnTo>
                <a:lnTo>
                  <a:pt x="1137" y="2748"/>
                </a:lnTo>
                <a:lnTo>
                  <a:pt x="1121" y="2721"/>
                </a:lnTo>
                <a:lnTo>
                  <a:pt x="1108" y="2695"/>
                </a:lnTo>
                <a:lnTo>
                  <a:pt x="1096" y="2668"/>
                </a:lnTo>
                <a:lnTo>
                  <a:pt x="1085" y="2647"/>
                </a:lnTo>
                <a:lnTo>
                  <a:pt x="1079" y="2627"/>
                </a:lnTo>
                <a:lnTo>
                  <a:pt x="1075" y="2618"/>
                </a:lnTo>
                <a:lnTo>
                  <a:pt x="1068" y="2629"/>
                </a:lnTo>
                <a:lnTo>
                  <a:pt x="1037" y="2668"/>
                </a:lnTo>
                <a:lnTo>
                  <a:pt x="1008" y="2702"/>
                </a:lnTo>
                <a:lnTo>
                  <a:pt x="983" y="2729"/>
                </a:lnTo>
                <a:lnTo>
                  <a:pt x="960" y="2754"/>
                </a:lnTo>
                <a:lnTo>
                  <a:pt x="939" y="2771"/>
                </a:lnTo>
                <a:lnTo>
                  <a:pt x="922" y="2785"/>
                </a:lnTo>
                <a:lnTo>
                  <a:pt x="906" y="2792"/>
                </a:lnTo>
                <a:lnTo>
                  <a:pt x="895" y="2794"/>
                </a:lnTo>
                <a:lnTo>
                  <a:pt x="883" y="2792"/>
                </a:lnTo>
                <a:lnTo>
                  <a:pt x="874" y="2789"/>
                </a:lnTo>
                <a:lnTo>
                  <a:pt x="866" y="2783"/>
                </a:lnTo>
                <a:lnTo>
                  <a:pt x="858" y="2773"/>
                </a:lnTo>
                <a:lnTo>
                  <a:pt x="853" y="2762"/>
                </a:lnTo>
                <a:lnTo>
                  <a:pt x="849" y="2748"/>
                </a:lnTo>
                <a:lnTo>
                  <a:pt x="847" y="2731"/>
                </a:lnTo>
                <a:lnTo>
                  <a:pt x="847" y="2712"/>
                </a:lnTo>
                <a:lnTo>
                  <a:pt x="847" y="2666"/>
                </a:lnTo>
                <a:lnTo>
                  <a:pt x="851" y="2625"/>
                </a:lnTo>
                <a:lnTo>
                  <a:pt x="854" y="2589"/>
                </a:lnTo>
                <a:lnTo>
                  <a:pt x="860" y="2556"/>
                </a:lnTo>
                <a:lnTo>
                  <a:pt x="868" y="2527"/>
                </a:lnTo>
                <a:lnTo>
                  <a:pt x="879" y="2502"/>
                </a:lnTo>
                <a:lnTo>
                  <a:pt x="893" y="2479"/>
                </a:lnTo>
                <a:lnTo>
                  <a:pt x="910" y="2458"/>
                </a:lnTo>
                <a:lnTo>
                  <a:pt x="966" y="2395"/>
                </a:lnTo>
                <a:lnTo>
                  <a:pt x="1020" y="2333"/>
                </a:lnTo>
                <a:lnTo>
                  <a:pt x="1071" y="2268"/>
                </a:lnTo>
                <a:lnTo>
                  <a:pt x="1119" y="2205"/>
                </a:lnTo>
                <a:lnTo>
                  <a:pt x="1165" y="2139"/>
                </a:lnTo>
                <a:lnTo>
                  <a:pt x="1208" y="2072"/>
                </a:lnTo>
                <a:lnTo>
                  <a:pt x="1246" y="2005"/>
                </a:lnTo>
                <a:lnTo>
                  <a:pt x="1285" y="1938"/>
                </a:lnTo>
                <a:lnTo>
                  <a:pt x="1242" y="1974"/>
                </a:lnTo>
                <a:lnTo>
                  <a:pt x="1202" y="2007"/>
                </a:lnTo>
                <a:lnTo>
                  <a:pt x="1165" y="2038"/>
                </a:lnTo>
                <a:lnTo>
                  <a:pt x="1131" y="2067"/>
                </a:lnTo>
                <a:lnTo>
                  <a:pt x="1096" y="2091"/>
                </a:lnTo>
                <a:lnTo>
                  <a:pt x="1066" y="2116"/>
                </a:lnTo>
                <a:lnTo>
                  <a:pt x="1037" y="2138"/>
                </a:lnTo>
                <a:lnTo>
                  <a:pt x="1012" y="2157"/>
                </a:lnTo>
                <a:lnTo>
                  <a:pt x="987" y="2174"/>
                </a:lnTo>
                <a:lnTo>
                  <a:pt x="966" y="2189"/>
                </a:lnTo>
                <a:lnTo>
                  <a:pt x="945" y="2201"/>
                </a:lnTo>
                <a:lnTo>
                  <a:pt x="927" y="2212"/>
                </a:lnTo>
                <a:lnTo>
                  <a:pt x="912" y="2220"/>
                </a:lnTo>
                <a:lnTo>
                  <a:pt x="899" y="2226"/>
                </a:lnTo>
                <a:lnTo>
                  <a:pt x="889" y="2230"/>
                </a:lnTo>
                <a:lnTo>
                  <a:pt x="879" y="2230"/>
                </a:lnTo>
                <a:lnTo>
                  <a:pt x="864" y="2228"/>
                </a:lnTo>
                <a:lnTo>
                  <a:pt x="851" y="2224"/>
                </a:lnTo>
                <a:lnTo>
                  <a:pt x="839" y="2218"/>
                </a:lnTo>
                <a:lnTo>
                  <a:pt x="828" y="2211"/>
                </a:lnTo>
                <a:lnTo>
                  <a:pt x="818" y="2199"/>
                </a:lnTo>
                <a:lnTo>
                  <a:pt x="810" y="2184"/>
                </a:lnTo>
                <a:lnTo>
                  <a:pt x="803" y="2168"/>
                </a:lnTo>
                <a:lnTo>
                  <a:pt x="797" y="2149"/>
                </a:lnTo>
                <a:lnTo>
                  <a:pt x="789" y="2111"/>
                </a:lnTo>
                <a:lnTo>
                  <a:pt x="785" y="2095"/>
                </a:lnTo>
                <a:lnTo>
                  <a:pt x="783" y="2107"/>
                </a:lnTo>
                <a:lnTo>
                  <a:pt x="772" y="2166"/>
                </a:lnTo>
                <a:lnTo>
                  <a:pt x="760" y="2224"/>
                </a:lnTo>
                <a:lnTo>
                  <a:pt x="749" y="2280"/>
                </a:lnTo>
                <a:lnTo>
                  <a:pt x="739" y="2332"/>
                </a:lnTo>
                <a:lnTo>
                  <a:pt x="730" y="2383"/>
                </a:lnTo>
                <a:lnTo>
                  <a:pt x="720" y="2431"/>
                </a:lnTo>
                <a:lnTo>
                  <a:pt x="710" y="2476"/>
                </a:lnTo>
                <a:lnTo>
                  <a:pt x="703" y="2520"/>
                </a:lnTo>
                <a:lnTo>
                  <a:pt x="695" y="2560"/>
                </a:lnTo>
                <a:lnTo>
                  <a:pt x="687" y="2599"/>
                </a:lnTo>
                <a:lnTo>
                  <a:pt x="682" y="2635"/>
                </a:lnTo>
                <a:lnTo>
                  <a:pt x="676" y="2670"/>
                </a:lnTo>
                <a:lnTo>
                  <a:pt x="670" y="2700"/>
                </a:lnTo>
                <a:lnTo>
                  <a:pt x="666" y="2729"/>
                </a:lnTo>
                <a:lnTo>
                  <a:pt x="662" y="2756"/>
                </a:lnTo>
                <a:lnTo>
                  <a:pt x="659" y="2781"/>
                </a:lnTo>
                <a:lnTo>
                  <a:pt x="653" y="2810"/>
                </a:lnTo>
                <a:lnTo>
                  <a:pt x="645" y="2837"/>
                </a:lnTo>
                <a:lnTo>
                  <a:pt x="637" y="2858"/>
                </a:lnTo>
                <a:lnTo>
                  <a:pt x="628" y="2875"/>
                </a:lnTo>
                <a:lnTo>
                  <a:pt x="616" y="2889"/>
                </a:lnTo>
                <a:lnTo>
                  <a:pt x="603" y="2898"/>
                </a:lnTo>
                <a:lnTo>
                  <a:pt x="588" y="2904"/>
                </a:lnTo>
                <a:lnTo>
                  <a:pt x="572" y="2906"/>
                </a:lnTo>
                <a:lnTo>
                  <a:pt x="555" y="2904"/>
                </a:lnTo>
                <a:lnTo>
                  <a:pt x="538" y="2898"/>
                </a:lnTo>
                <a:lnTo>
                  <a:pt x="520" y="2887"/>
                </a:lnTo>
                <a:lnTo>
                  <a:pt x="503" y="2873"/>
                </a:lnTo>
                <a:lnTo>
                  <a:pt x="486" y="2854"/>
                </a:lnTo>
                <a:lnTo>
                  <a:pt x="468" y="2829"/>
                </a:lnTo>
                <a:lnTo>
                  <a:pt x="451" y="2802"/>
                </a:lnTo>
                <a:lnTo>
                  <a:pt x="432" y="2769"/>
                </a:lnTo>
                <a:lnTo>
                  <a:pt x="415" y="2735"/>
                </a:lnTo>
                <a:lnTo>
                  <a:pt x="401" y="2700"/>
                </a:lnTo>
                <a:lnTo>
                  <a:pt x="388" y="2664"/>
                </a:lnTo>
                <a:lnTo>
                  <a:pt x="378" y="2625"/>
                </a:lnTo>
                <a:lnTo>
                  <a:pt x="371" y="2587"/>
                </a:lnTo>
                <a:lnTo>
                  <a:pt x="365" y="2549"/>
                </a:lnTo>
                <a:lnTo>
                  <a:pt x="361" y="2508"/>
                </a:lnTo>
                <a:lnTo>
                  <a:pt x="359" y="2466"/>
                </a:lnTo>
                <a:lnTo>
                  <a:pt x="359" y="2424"/>
                </a:lnTo>
                <a:lnTo>
                  <a:pt x="361" y="2376"/>
                </a:lnTo>
                <a:lnTo>
                  <a:pt x="365" y="2326"/>
                </a:lnTo>
                <a:lnTo>
                  <a:pt x="367" y="2272"/>
                </a:lnTo>
                <a:lnTo>
                  <a:pt x="372" y="2216"/>
                </a:lnTo>
                <a:lnTo>
                  <a:pt x="378" y="2157"/>
                </a:lnTo>
                <a:lnTo>
                  <a:pt x="384" y="2093"/>
                </a:lnTo>
                <a:lnTo>
                  <a:pt x="392" y="2026"/>
                </a:lnTo>
                <a:lnTo>
                  <a:pt x="399" y="1970"/>
                </a:lnTo>
                <a:lnTo>
                  <a:pt x="405" y="1919"/>
                </a:lnTo>
                <a:lnTo>
                  <a:pt x="411" y="1876"/>
                </a:lnTo>
                <a:lnTo>
                  <a:pt x="415" y="1838"/>
                </a:lnTo>
                <a:lnTo>
                  <a:pt x="419" y="1807"/>
                </a:lnTo>
                <a:lnTo>
                  <a:pt x="420" y="1782"/>
                </a:lnTo>
                <a:lnTo>
                  <a:pt x="422" y="1765"/>
                </a:lnTo>
                <a:lnTo>
                  <a:pt x="424" y="1752"/>
                </a:lnTo>
                <a:lnTo>
                  <a:pt x="424" y="1752"/>
                </a:lnTo>
                <a:lnTo>
                  <a:pt x="420" y="1757"/>
                </a:lnTo>
                <a:lnTo>
                  <a:pt x="411" y="1769"/>
                </a:lnTo>
                <a:lnTo>
                  <a:pt x="397" y="1782"/>
                </a:lnTo>
                <a:lnTo>
                  <a:pt x="376" y="1801"/>
                </a:lnTo>
                <a:lnTo>
                  <a:pt x="351" y="1815"/>
                </a:lnTo>
                <a:lnTo>
                  <a:pt x="319" y="1825"/>
                </a:lnTo>
                <a:lnTo>
                  <a:pt x="282" y="1826"/>
                </a:lnTo>
                <a:lnTo>
                  <a:pt x="248" y="1825"/>
                </a:lnTo>
                <a:lnTo>
                  <a:pt x="213" y="1819"/>
                </a:lnTo>
                <a:lnTo>
                  <a:pt x="184" y="1807"/>
                </a:lnTo>
                <a:lnTo>
                  <a:pt x="156" y="1794"/>
                </a:lnTo>
                <a:lnTo>
                  <a:pt x="131" y="1775"/>
                </a:lnTo>
                <a:lnTo>
                  <a:pt x="108" y="1753"/>
                </a:lnTo>
                <a:lnTo>
                  <a:pt x="86" y="1727"/>
                </a:lnTo>
                <a:lnTo>
                  <a:pt x="67" y="1696"/>
                </a:lnTo>
                <a:lnTo>
                  <a:pt x="52" y="1661"/>
                </a:lnTo>
                <a:lnTo>
                  <a:pt x="38" y="1627"/>
                </a:lnTo>
                <a:lnTo>
                  <a:pt x="27" y="1592"/>
                </a:lnTo>
                <a:lnTo>
                  <a:pt x="17" y="1556"/>
                </a:lnTo>
                <a:lnTo>
                  <a:pt x="10" y="1519"/>
                </a:lnTo>
                <a:lnTo>
                  <a:pt x="4" y="1479"/>
                </a:lnTo>
                <a:lnTo>
                  <a:pt x="2" y="1440"/>
                </a:lnTo>
                <a:lnTo>
                  <a:pt x="0" y="1400"/>
                </a:lnTo>
                <a:lnTo>
                  <a:pt x="0" y="1373"/>
                </a:lnTo>
                <a:lnTo>
                  <a:pt x="2" y="1350"/>
                </a:lnTo>
                <a:lnTo>
                  <a:pt x="6" y="1329"/>
                </a:lnTo>
                <a:lnTo>
                  <a:pt x="10" y="1310"/>
                </a:lnTo>
                <a:lnTo>
                  <a:pt x="15" y="1289"/>
                </a:lnTo>
                <a:lnTo>
                  <a:pt x="29" y="1262"/>
                </a:lnTo>
                <a:lnTo>
                  <a:pt x="46" y="1231"/>
                </a:lnTo>
                <a:lnTo>
                  <a:pt x="67" y="1193"/>
                </a:lnTo>
                <a:lnTo>
                  <a:pt x="94" y="1152"/>
                </a:lnTo>
                <a:lnTo>
                  <a:pt x="125" y="1112"/>
                </a:lnTo>
                <a:lnTo>
                  <a:pt x="159" y="1072"/>
                </a:lnTo>
                <a:lnTo>
                  <a:pt x="196" y="1031"/>
                </a:lnTo>
                <a:lnTo>
                  <a:pt x="219" y="1010"/>
                </a:lnTo>
                <a:lnTo>
                  <a:pt x="246" y="983"/>
                </a:lnTo>
                <a:lnTo>
                  <a:pt x="278" y="953"/>
                </a:lnTo>
                <a:lnTo>
                  <a:pt x="317" y="916"/>
                </a:lnTo>
                <a:lnTo>
                  <a:pt x="361" y="876"/>
                </a:lnTo>
                <a:lnTo>
                  <a:pt x="411" y="832"/>
                </a:lnTo>
                <a:lnTo>
                  <a:pt x="465" y="784"/>
                </a:lnTo>
                <a:lnTo>
                  <a:pt x="524" y="730"/>
                </a:lnTo>
                <a:lnTo>
                  <a:pt x="545" y="711"/>
                </a:lnTo>
                <a:lnTo>
                  <a:pt x="561" y="693"/>
                </a:lnTo>
                <a:lnTo>
                  <a:pt x="568" y="678"/>
                </a:lnTo>
                <a:lnTo>
                  <a:pt x="572" y="666"/>
                </a:lnTo>
                <a:lnTo>
                  <a:pt x="570" y="663"/>
                </a:lnTo>
                <a:lnTo>
                  <a:pt x="568" y="655"/>
                </a:lnTo>
                <a:lnTo>
                  <a:pt x="566" y="645"/>
                </a:lnTo>
                <a:lnTo>
                  <a:pt x="563" y="632"/>
                </a:lnTo>
                <a:lnTo>
                  <a:pt x="557" y="615"/>
                </a:lnTo>
                <a:lnTo>
                  <a:pt x="549" y="595"/>
                </a:lnTo>
                <a:lnTo>
                  <a:pt x="541" y="572"/>
                </a:lnTo>
                <a:lnTo>
                  <a:pt x="532" y="545"/>
                </a:lnTo>
                <a:lnTo>
                  <a:pt x="524" y="519"/>
                </a:lnTo>
                <a:lnTo>
                  <a:pt x="517" y="494"/>
                </a:lnTo>
                <a:lnTo>
                  <a:pt x="509" y="471"/>
                </a:lnTo>
                <a:lnTo>
                  <a:pt x="503" y="449"/>
                </a:lnTo>
                <a:lnTo>
                  <a:pt x="499" y="432"/>
                </a:lnTo>
                <a:lnTo>
                  <a:pt x="495" y="417"/>
                </a:lnTo>
                <a:lnTo>
                  <a:pt x="493" y="401"/>
                </a:lnTo>
                <a:lnTo>
                  <a:pt x="493" y="390"/>
                </a:lnTo>
                <a:lnTo>
                  <a:pt x="497" y="363"/>
                </a:lnTo>
                <a:lnTo>
                  <a:pt x="505" y="346"/>
                </a:lnTo>
                <a:lnTo>
                  <a:pt x="520" y="334"/>
                </a:lnTo>
                <a:lnTo>
                  <a:pt x="541" y="330"/>
                </a:lnTo>
                <a:lnTo>
                  <a:pt x="555" y="330"/>
                </a:lnTo>
                <a:lnTo>
                  <a:pt x="570" y="332"/>
                </a:lnTo>
                <a:lnTo>
                  <a:pt x="588" y="334"/>
                </a:lnTo>
                <a:lnTo>
                  <a:pt x="607" y="336"/>
                </a:lnTo>
                <a:lnTo>
                  <a:pt x="628" y="340"/>
                </a:lnTo>
                <a:lnTo>
                  <a:pt x="651" y="346"/>
                </a:lnTo>
                <a:lnTo>
                  <a:pt x="676" y="351"/>
                </a:lnTo>
                <a:lnTo>
                  <a:pt x="703" y="357"/>
                </a:lnTo>
                <a:lnTo>
                  <a:pt x="758" y="375"/>
                </a:lnTo>
                <a:lnTo>
                  <a:pt x="812" y="396"/>
                </a:lnTo>
                <a:lnTo>
                  <a:pt x="862" y="423"/>
                </a:lnTo>
                <a:lnTo>
                  <a:pt x="910" y="455"/>
                </a:lnTo>
                <a:lnTo>
                  <a:pt x="931" y="472"/>
                </a:lnTo>
                <a:lnTo>
                  <a:pt x="952" y="488"/>
                </a:lnTo>
                <a:lnTo>
                  <a:pt x="970" y="505"/>
                </a:lnTo>
                <a:lnTo>
                  <a:pt x="987" y="520"/>
                </a:lnTo>
                <a:lnTo>
                  <a:pt x="1000" y="536"/>
                </a:lnTo>
                <a:lnTo>
                  <a:pt x="1014" y="551"/>
                </a:lnTo>
                <a:lnTo>
                  <a:pt x="1023" y="565"/>
                </a:lnTo>
                <a:lnTo>
                  <a:pt x="1031" y="580"/>
                </a:lnTo>
                <a:lnTo>
                  <a:pt x="1045" y="609"/>
                </a:lnTo>
                <a:lnTo>
                  <a:pt x="1052" y="640"/>
                </a:lnTo>
                <a:lnTo>
                  <a:pt x="1058" y="672"/>
                </a:lnTo>
                <a:lnTo>
                  <a:pt x="1060" y="707"/>
                </a:lnTo>
                <a:lnTo>
                  <a:pt x="1060" y="724"/>
                </a:lnTo>
                <a:lnTo>
                  <a:pt x="1060" y="726"/>
                </a:lnTo>
                <a:lnTo>
                  <a:pt x="1060" y="724"/>
                </a:lnTo>
                <a:lnTo>
                  <a:pt x="1075" y="693"/>
                </a:lnTo>
                <a:lnTo>
                  <a:pt x="1091" y="659"/>
                </a:lnTo>
                <a:lnTo>
                  <a:pt x="1108" y="620"/>
                </a:lnTo>
                <a:lnTo>
                  <a:pt x="1129" y="580"/>
                </a:lnTo>
                <a:lnTo>
                  <a:pt x="1150" y="538"/>
                </a:lnTo>
                <a:lnTo>
                  <a:pt x="1175" y="492"/>
                </a:lnTo>
                <a:lnTo>
                  <a:pt x="1200" y="442"/>
                </a:lnTo>
                <a:lnTo>
                  <a:pt x="1229" y="390"/>
                </a:lnTo>
                <a:lnTo>
                  <a:pt x="1238" y="367"/>
                </a:lnTo>
                <a:lnTo>
                  <a:pt x="1246" y="344"/>
                </a:lnTo>
                <a:lnTo>
                  <a:pt x="1252" y="319"/>
                </a:lnTo>
                <a:lnTo>
                  <a:pt x="1252" y="296"/>
                </a:lnTo>
                <a:lnTo>
                  <a:pt x="1250" y="271"/>
                </a:lnTo>
                <a:lnTo>
                  <a:pt x="1242" y="248"/>
                </a:lnTo>
                <a:lnTo>
                  <a:pt x="1229" y="225"/>
                </a:lnTo>
                <a:lnTo>
                  <a:pt x="1210" y="202"/>
                </a:lnTo>
                <a:lnTo>
                  <a:pt x="1196" y="186"/>
                </a:lnTo>
                <a:lnTo>
                  <a:pt x="1187" y="169"/>
                </a:lnTo>
                <a:lnTo>
                  <a:pt x="1179" y="152"/>
                </a:lnTo>
                <a:lnTo>
                  <a:pt x="1177" y="136"/>
                </a:lnTo>
                <a:lnTo>
                  <a:pt x="1179" y="121"/>
                </a:lnTo>
                <a:lnTo>
                  <a:pt x="1185" y="109"/>
                </a:lnTo>
                <a:lnTo>
                  <a:pt x="1194" y="100"/>
                </a:lnTo>
                <a:lnTo>
                  <a:pt x="1208" y="90"/>
                </a:lnTo>
                <a:lnTo>
                  <a:pt x="1225" y="85"/>
                </a:lnTo>
                <a:lnTo>
                  <a:pt x="1244" y="79"/>
                </a:lnTo>
                <a:lnTo>
                  <a:pt x="1269" y="77"/>
                </a:lnTo>
                <a:lnTo>
                  <a:pt x="1296" y="75"/>
                </a:lnTo>
                <a:lnTo>
                  <a:pt x="1296" y="75"/>
                </a:lnTo>
                <a:close/>
                <a:moveTo>
                  <a:pt x="11403" y="0"/>
                </a:moveTo>
                <a:lnTo>
                  <a:pt x="11424" y="2"/>
                </a:lnTo>
                <a:lnTo>
                  <a:pt x="11446" y="8"/>
                </a:lnTo>
                <a:lnTo>
                  <a:pt x="11467" y="17"/>
                </a:lnTo>
                <a:lnTo>
                  <a:pt x="11492" y="33"/>
                </a:lnTo>
                <a:lnTo>
                  <a:pt x="11517" y="50"/>
                </a:lnTo>
                <a:lnTo>
                  <a:pt x="11542" y="71"/>
                </a:lnTo>
                <a:lnTo>
                  <a:pt x="11568" y="96"/>
                </a:lnTo>
                <a:lnTo>
                  <a:pt x="11595" y="125"/>
                </a:lnTo>
                <a:lnTo>
                  <a:pt x="11622" y="156"/>
                </a:lnTo>
                <a:lnTo>
                  <a:pt x="11645" y="186"/>
                </a:lnTo>
                <a:lnTo>
                  <a:pt x="11666" y="217"/>
                </a:lnTo>
                <a:lnTo>
                  <a:pt x="11682" y="248"/>
                </a:lnTo>
                <a:lnTo>
                  <a:pt x="11693" y="278"/>
                </a:lnTo>
                <a:lnTo>
                  <a:pt x="11703" y="309"/>
                </a:lnTo>
                <a:lnTo>
                  <a:pt x="11709" y="340"/>
                </a:lnTo>
                <a:lnTo>
                  <a:pt x="11711" y="371"/>
                </a:lnTo>
                <a:lnTo>
                  <a:pt x="11709" y="401"/>
                </a:lnTo>
                <a:lnTo>
                  <a:pt x="11705" y="426"/>
                </a:lnTo>
                <a:lnTo>
                  <a:pt x="11699" y="449"/>
                </a:lnTo>
                <a:lnTo>
                  <a:pt x="11689" y="467"/>
                </a:lnTo>
                <a:lnTo>
                  <a:pt x="11676" y="482"/>
                </a:lnTo>
                <a:lnTo>
                  <a:pt x="11663" y="492"/>
                </a:lnTo>
                <a:lnTo>
                  <a:pt x="11645" y="497"/>
                </a:lnTo>
                <a:lnTo>
                  <a:pt x="11624" y="499"/>
                </a:lnTo>
                <a:lnTo>
                  <a:pt x="11582" y="501"/>
                </a:lnTo>
                <a:lnTo>
                  <a:pt x="11542" y="507"/>
                </a:lnTo>
                <a:lnTo>
                  <a:pt x="11503" y="517"/>
                </a:lnTo>
                <a:lnTo>
                  <a:pt x="11467" y="530"/>
                </a:lnTo>
                <a:lnTo>
                  <a:pt x="11411" y="557"/>
                </a:lnTo>
                <a:lnTo>
                  <a:pt x="11348" y="584"/>
                </a:lnTo>
                <a:lnTo>
                  <a:pt x="11309" y="601"/>
                </a:lnTo>
                <a:lnTo>
                  <a:pt x="11330" y="607"/>
                </a:lnTo>
                <a:lnTo>
                  <a:pt x="11369" y="620"/>
                </a:lnTo>
                <a:lnTo>
                  <a:pt x="11403" y="640"/>
                </a:lnTo>
                <a:lnTo>
                  <a:pt x="11438" y="665"/>
                </a:lnTo>
                <a:lnTo>
                  <a:pt x="11469" y="695"/>
                </a:lnTo>
                <a:lnTo>
                  <a:pt x="11484" y="713"/>
                </a:lnTo>
                <a:lnTo>
                  <a:pt x="11497" y="732"/>
                </a:lnTo>
                <a:lnTo>
                  <a:pt x="11509" y="751"/>
                </a:lnTo>
                <a:lnTo>
                  <a:pt x="11519" y="770"/>
                </a:lnTo>
                <a:lnTo>
                  <a:pt x="11526" y="789"/>
                </a:lnTo>
                <a:lnTo>
                  <a:pt x="11530" y="810"/>
                </a:lnTo>
                <a:lnTo>
                  <a:pt x="11534" y="830"/>
                </a:lnTo>
                <a:lnTo>
                  <a:pt x="11536" y="849"/>
                </a:lnTo>
                <a:lnTo>
                  <a:pt x="11532" y="885"/>
                </a:lnTo>
                <a:lnTo>
                  <a:pt x="11524" y="918"/>
                </a:lnTo>
                <a:lnTo>
                  <a:pt x="11509" y="947"/>
                </a:lnTo>
                <a:lnTo>
                  <a:pt x="11488" y="972"/>
                </a:lnTo>
                <a:lnTo>
                  <a:pt x="11463" y="993"/>
                </a:lnTo>
                <a:lnTo>
                  <a:pt x="11430" y="1010"/>
                </a:lnTo>
                <a:lnTo>
                  <a:pt x="11392" y="1024"/>
                </a:lnTo>
                <a:lnTo>
                  <a:pt x="11348" y="1033"/>
                </a:lnTo>
                <a:lnTo>
                  <a:pt x="11307" y="1041"/>
                </a:lnTo>
                <a:lnTo>
                  <a:pt x="11275" y="1052"/>
                </a:lnTo>
                <a:lnTo>
                  <a:pt x="11248" y="1064"/>
                </a:lnTo>
                <a:lnTo>
                  <a:pt x="11229" y="1079"/>
                </a:lnTo>
                <a:lnTo>
                  <a:pt x="11221" y="1102"/>
                </a:lnTo>
                <a:lnTo>
                  <a:pt x="11211" y="1120"/>
                </a:lnTo>
                <a:lnTo>
                  <a:pt x="11204" y="1133"/>
                </a:lnTo>
                <a:lnTo>
                  <a:pt x="11196" y="1141"/>
                </a:lnTo>
                <a:lnTo>
                  <a:pt x="11194" y="1143"/>
                </a:lnTo>
                <a:lnTo>
                  <a:pt x="11252" y="1133"/>
                </a:lnTo>
                <a:lnTo>
                  <a:pt x="11309" y="1122"/>
                </a:lnTo>
                <a:lnTo>
                  <a:pt x="11365" y="1112"/>
                </a:lnTo>
                <a:lnTo>
                  <a:pt x="11419" y="1102"/>
                </a:lnTo>
                <a:lnTo>
                  <a:pt x="11469" y="1093"/>
                </a:lnTo>
                <a:lnTo>
                  <a:pt x="11517" y="1085"/>
                </a:lnTo>
                <a:lnTo>
                  <a:pt x="11563" y="1077"/>
                </a:lnTo>
                <a:lnTo>
                  <a:pt x="11605" y="1072"/>
                </a:lnTo>
                <a:lnTo>
                  <a:pt x="11643" y="1066"/>
                </a:lnTo>
                <a:lnTo>
                  <a:pt x="11682" y="1060"/>
                </a:lnTo>
                <a:lnTo>
                  <a:pt x="11714" y="1056"/>
                </a:lnTo>
                <a:lnTo>
                  <a:pt x="11747" y="1052"/>
                </a:lnTo>
                <a:lnTo>
                  <a:pt x="11774" y="1049"/>
                </a:lnTo>
                <a:lnTo>
                  <a:pt x="11801" y="1047"/>
                </a:lnTo>
                <a:lnTo>
                  <a:pt x="11824" y="1045"/>
                </a:lnTo>
                <a:lnTo>
                  <a:pt x="11843" y="1045"/>
                </a:lnTo>
                <a:lnTo>
                  <a:pt x="11860" y="1043"/>
                </a:lnTo>
                <a:lnTo>
                  <a:pt x="11895" y="1045"/>
                </a:lnTo>
                <a:lnTo>
                  <a:pt x="11926" y="1049"/>
                </a:lnTo>
                <a:lnTo>
                  <a:pt x="11956" y="1054"/>
                </a:lnTo>
                <a:lnTo>
                  <a:pt x="11985" y="1064"/>
                </a:lnTo>
                <a:lnTo>
                  <a:pt x="12010" y="1076"/>
                </a:lnTo>
                <a:lnTo>
                  <a:pt x="12035" y="1089"/>
                </a:lnTo>
                <a:lnTo>
                  <a:pt x="12058" y="1104"/>
                </a:lnTo>
                <a:lnTo>
                  <a:pt x="12077" y="1124"/>
                </a:lnTo>
                <a:lnTo>
                  <a:pt x="12096" y="1143"/>
                </a:lnTo>
                <a:lnTo>
                  <a:pt x="12112" y="1164"/>
                </a:lnTo>
                <a:lnTo>
                  <a:pt x="12125" y="1183"/>
                </a:lnTo>
                <a:lnTo>
                  <a:pt x="12137" y="1204"/>
                </a:lnTo>
                <a:lnTo>
                  <a:pt x="12146" y="1225"/>
                </a:lnTo>
                <a:lnTo>
                  <a:pt x="12152" y="1248"/>
                </a:lnTo>
                <a:lnTo>
                  <a:pt x="12156" y="1269"/>
                </a:lnTo>
                <a:lnTo>
                  <a:pt x="12156" y="1293"/>
                </a:lnTo>
                <a:lnTo>
                  <a:pt x="12154" y="1314"/>
                </a:lnTo>
                <a:lnTo>
                  <a:pt x="12150" y="1331"/>
                </a:lnTo>
                <a:lnTo>
                  <a:pt x="12141" y="1346"/>
                </a:lnTo>
                <a:lnTo>
                  <a:pt x="12127" y="1360"/>
                </a:lnTo>
                <a:lnTo>
                  <a:pt x="12110" y="1369"/>
                </a:lnTo>
                <a:lnTo>
                  <a:pt x="12089" y="1375"/>
                </a:lnTo>
                <a:lnTo>
                  <a:pt x="12066" y="1379"/>
                </a:lnTo>
                <a:lnTo>
                  <a:pt x="12037" y="1381"/>
                </a:lnTo>
                <a:lnTo>
                  <a:pt x="12012" y="1379"/>
                </a:lnTo>
                <a:lnTo>
                  <a:pt x="11983" y="1375"/>
                </a:lnTo>
                <a:lnTo>
                  <a:pt x="11952" y="1369"/>
                </a:lnTo>
                <a:lnTo>
                  <a:pt x="11920" y="1360"/>
                </a:lnTo>
                <a:lnTo>
                  <a:pt x="11883" y="1350"/>
                </a:lnTo>
                <a:lnTo>
                  <a:pt x="11841" y="1342"/>
                </a:lnTo>
                <a:lnTo>
                  <a:pt x="11793" y="1339"/>
                </a:lnTo>
                <a:lnTo>
                  <a:pt x="11741" y="1337"/>
                </a:lnTo>
                <a:lnTo>
                  <a:pt x="11670" y="1339"/>
                </a:lnTo>
                <a:lnTo>
                  <a:pt x="11595" y="1344"/>
                </a:lnTo>
                <a:lnTo>
                  <a:pt x="11519" y="1356"/>
                </a:lnTo>
                <a:lnTo>
                  <a:pt x="11436" y="1369"/>
                </a:lnTo>
                <a:lnTo>
                  <a:pt x="11350" y="1389"/>
                </a:lnTo>
                <a:lnTo>
                  <a:pt x="11259" y="1412"/>
                </a:lnTo>
                <a:lnTo>
                  <a:pt x="11165" y="1438"/>
                </a:lnTo>
                <a:lnTo>
                  <a:pt x="11067" y="1469"/>
                </a:lnTo>
                <a:lnTo>
                  <a:pt x="11039" y="1542"/>
                </a:lnTo>
                <a:lnTo>
                  <a:pt x="11004" y="1615"/>
                </a:lnTo>
                <a:lnTo>
                  <a:pt x="10981" y="1657"/>
                </a:lnTo>
                <a:lnTo>
                  <a:pt x="10983" y="1656"/>
                </a:lnTo>
                <a:lnTo>
                  <a:pt x="11002" y="1634"/>
                </a:lnTo>
                <a:lnTo>
                  <a:pt x="11021" y="1613"/>
                </a:lnTo>
                <a:lnTo>
                  <a:pt x="11044" y="1592"/>
                </a:lnTo>
                <a:lnTo>
                  <a:pt x="11071" y="1573"/>
                </a:lnTo>
                <a:lnTo>
                  <a:pt x="11098" y="1552"/>
                </a:lnTo>
                <a:lnTo>
                  <a:pt x="11129" y="1533"/>
                </a:lnTo>
                <a:lnTo>
                  <a:pt x="11163" y="1511"/>
                </a:lnTo>
                <a:lnTo>
                  <a:pt x="11198" y="1492"/>
                </a:lnTo>
                <a:lnTo>
                  <a:pt x="11240" y="1471"/>
                </a:lnTo>
                <a:lnTo>
                  <a:pt x="11279" y="1454"/>
                </a:lnTo>
                <a:lnTo>
                  <a:pt x="11315" y="1438"/>
                </a:lnTo>
                <a:lnTo>
                  <a:pt x="11350" y="1425"/>
                </a:lnTo>
                <a:lnTo>
                  <a:pt x="11380" y="1415"/>
                </a:lnTo>
                <a:lnTo>
                  <a:pt x="11409" y="1408"/>
                </a:lnTo>
                <a:lnTo>
                  <a:pt x="11436" y="1404"/>
                </a:lnTo>
                <a:lnTo>
                  <a:pt x="11461" y="1402"/>
                </a:lnTo>
                <a:lnTo>
                  <a:pt x="11484" y="1404"/>
                </a:lnTo>
                <a:lnTo>
                  <a:pt x="11507" y="1408"/>
                </a:lnTo>
                <a:lnTo>
                  <a:pt x="11532" y="1417"/>
                </a:lnTo>
                <a:lnTo>
                  <a:pt x="11559" y="1427"/>
                </a:lnTo>
                <a:lnTo>
                  <a:pt x="11586" y="1442"/>
                </a:lnTo>
                <a:lnTo>
                  <a:pt x="11613" y="1460"/>
                </a:lnTo>
                <a:lnTo>
                  <a:pt x="11641" y="1479"/>
                </a:lnTo>
                <a:lnTo>
                  <a:pt x="11670" y="1504"/>
                </a:lnTo>
                <a:lnTo>
                  <a:pt x="11697" y="1529"/>
                </a:lnTo>
                <a:lnTo>
                  <a:pt x="11722" y="1558"/>
                </a:lnTo>
                <a:lnTo>
                  <a:pt x="11741" y="1586"/>
                </a:lnTo>
                <a:lnTo>
                  <a:pt x="11759" y="1617"/>
                </a:lnTo>
                <a:lnTo>
                  <a:pt x="11772" y="1650"/>
                </a:lnTo>
                <a:lnTo>
                  <a:pt x="11782" y="1684"/>
                </a:lnTo>
                <a:lnTo>
                  <a:pt x="11785" y="1721"/>
                </a:lnTo>
                <a:lnTo>
                  <a:pt x="11787" y="1757"/>
                </a:lnTo>
                <a:lnTo>
                  <a:pt x="11787" y="1798"/>
                </a:lnTo>
                <a:lnTo>
                  <a:pt x="11782" y="1842"/>
                </a:lnTo>
                <a:lnTo>
                  <a:pt x="11780" y="1857"/>
                </a:lnTo>
                <a:lnTo>
                  <a:pt x="11780" y="1873"/>
                </a:lnTo>
                <a:lnTo>
                  <a:pt x="11778" y="1894"/>
                </a:lnTo>
                <a:lnTo>
                  <a:pt x="11778" y="1917"/>
                </a:lnTo>
                <a:lnTo>
                  <a:pt x="11776" y="1944"/>
                </a:lnTo>
                <a:lnTo>
                  <a:pt x="11776" y="1972"/>
                </a:lnTo>
                <a:lnTo>
                  <a:pt x="11776" y="2005"/>
                </a:lnTo>
                <a:lnTo>
                  <a:pt x="11776" y="2042"/>
                </a:lnTo>
                <a:lnTo>
                  <a:pt x="11782" y="2514"/>
                </a:lnTo>
                <a:lnTo>
                  <a:pt x="11782" y="2558"/>
                </a:lnTo>
                <a:lnTo>
                  <a:pt x="11778" y="2608"/>
                </a:lnTo>
                <a:lnTo>
                  <a:pt x="11772" y="2662"/>
                </a:lnTo>
                <a:lnTo>
                  <a:pt x="11764" y="2721"/>
                </a:lnTo>
                <a:lnTo>
                  <a:pt x="11755" y="2785"/>
                </a:lnTo>
                <a:lnTo>
                  <a:pt x="11743" y="2854"/>
                </a:lnTo>
                <a:lnTo>
                  <a:pt x="11730" y="2929"/>
                </a:lnTo>
                <a:lnTo>
                  <a:pt x="11714" y="3008"/>
                </a:lnTo>
                <a:lnTo>
                  <a:pt x="11707" y="3046"/>
                </a:lnTo>
                <a:lnTo>
                  <a:pt x="11697" y="3084"/>
                </a:lnTo>
                <a:lnTo>
                  <a:pt x="11688" y="3117"/>
                </a:lnTo>
                <a:lnTo>
                  <a:pt x="11680" y="3150"/>
                </a:lnTo>
                <a:lnTo>
                  <a:pt x="11670" y="3179"/>
                </a:lnTo>
                <a:lnTo>
                  <a:pt x="11661" y="3205"/>
                </a:lnTo>
                <a:lnTo>
                  <a:pt x="11651" y="3230"/>
                </a:lnTo>
                <a:lnTo>
                  <a:pt x="11639" y="3251"/>
                </a:lnTo>
                <a:lnTo>
                  <a:pt x="11630" y="3271"/>
                </a:lnTo>
                <a:lnTo>
                  <a:pt x="11620" y="3286"/>
                </a:lnTo>
                <a:lnTo>
                  <a:pt x="11609" y="3301"/>
                </a:lnTo>
                <a:lnTo>
                  <a:pt x="11597" y="3313"/>
                </a:lnTo>
                <a:lnTo>
                  <a:pt x="11588" y="3321"/>
                </a:lnTo>
                <a:lnTo>
                  <a:pt x="11576" y="3328"/>
                </a:lnTo>
                <a:lnTo>
                  <a:pt x="11565" y="3330"/>
                </a:lnTo>
                <a:lnTo>
                  <a:pt x="11553" y="3332"/>
                </a:lnTo>
                <a:lnTo>
                  <a:pt x="11530" y="3330"/>
                </a:lnTo>
                <a:lnTo>
                  <a:pt x="11509" y="3323"/>
                </a:lnTo>
                <a:lnTo>
                  <a:pt x="11492" y="3311"/>
                </a:lnTo>
                <a:lnTo>
                  <a:pt x="11476" y="3294"/>
                </a:lnTo>
                <a:lnTo>
                  <a:pt x="11463" y="3273"/>
                </a:lnTo>
                <a:lnTo>
                  <a:pt x="11451" y="3246"/>
                </a:lnTo>
                <a:lnTo>
                  <a:pt x="11444" y="3215"/>
                </a:lnTo>
                <a:lnTo>
                  <a:pt x="11438" y="3179"/>
                </a:lnTo>
                <a:lnTo>
                  <a:pt x="11434" y="3171"/>
                </a:lnTo>
                <a:lnTo>
                  <a:pt x="11428" y="3161"/>
                </a:lnTo>
                <a:lnTo>
                  <a:pt x="11421" y="3148"/>
                </a:lnTo>
                <a:lnTo>
                  <a:pt x="11411" y="3132"/>
                </a:lnTo>
                <a:lnTo>
                  <a:pt x="11401" y="3117"/>
                </a:lnTo>
                <a:lnTo>
                  <a:pt x="11390" y="3104"/>
                </a:lnTo>
                <a:lnTo>
                  <a:pt x="11380" y="3096"/>
                </a:lnTo>
                <a:lnTo>
                  <a:pt x="11371" y="3090"/>
                </a:lnTo>
                <a:lnTo>
                  <a:pt x="11319" y="3090"/>
                </a:lnTo>
                <a:lnTo>
                  <a:pt x="11269" y="3094"/>
                </a:lnTo>
                <a:lnTo>
                  <a:pt x="11219" y="3100"/>
                </a:lnTo>
                <a:lnTo>
                  <a:pt x="11173" y="3107"/>
                </a:lnTo>
                <a:lnTo>
                  <a:pt x="11127" y="3117"/>
                </a:lnTo>
                <a:lnTo>
                  <a:pt x="11085" y="3131"/>
                </a:lnTo>
                <a:lnTo>
                  <a:pt x="11042" y="3146"/>
                </a:lnTo>
                <a:lnTo>
                  <a:pt x="11002" y="3161"/>
                </a:lnTo>
                <a:lnTo>
                  <a:pt x="10985" y="3169"/>
                </a:lnTo>
                <a:lnTo>
                  <a:pt x="10967" y="3175"/>
                </a:lnTo>
                <a:lnTo>
                  <a:pt x="10948" y="3179"/>
                </a:lnTo>
                <a:lnTo>
                  <a:pt x="10931" y="3179"/>
                </a:lnTo>
                <a:lnTo>
                  <a:pt x="10906" y="3177"/>
                </a:lnTo>
                <a:lnTo>
                  <a:pt x="10883" y="3171"/>
                </a:lnTo>
                <a:lnTo>
                  <a:pt x="10860" y="3159"/>
                </a:lnTo>
                <a:lnTo>
                  <a:pt x="10839" y="3142"/>
                </a:lnTo>
                <a:lnTo>
                  <a:pt x="10820" y="3123"/>
                </a:lnTo>
                <a:lnTo>
                  <a:pt x="10802" y="3096"/>
                </a:lnTo>
                <a:lnTo>
                  <a:pt x="10785" y="3067"/>
                </a:lnTo>
                <a:lnTo>
                  <a:pt x="10772" y="3033"/>
                </a:lnTo>
                <a:lnTo>
                  <a:pt x="10758" y="2994"/>
                </a:lnTo>
                <a:lnTo>
                  <a:pt x="10747" y="2954"/>
                </a:lnTo>
                <a:lnTo>
                  <a:pt x="10737" y="2912"/>
                </a:lnTo>
                <a:lnTo>
                  <a:pt x="10729" y="2867"/>
                </a:lnTo>
                <a:lnTo>
                  <a:pt x="10724" y="2821"/>
                </a:lnTo>
                <a:lnTo>
                  <a:pt x="10720" y="2771"/>
                </a:lnTo>
                <a:lnTo>
                  <a:pt x="10716" y="2720"/>
                </a:lnTo>
                <a:lnTo>
                  <a:pt x="10716" y="2666"/>
                </a:lnTo>
                <a:lnTo>
                  <a:pt x="10716" y="2608"/>
                </a:lnTo>
                <a:lnTo>
                  <a:pt x="10718" y="2543"/>
                </a:lnTo>
                <a:lnTo>
                  <a:pt x="10720" y="2470"/>
                </a:lnTo>
                <a:lnTo>
                  <a:pt x="10724" y="2389"/>
                </a:lnTo>
                <a:lnTo>
                  <a:pt x="10729" y="2301"/>
                </a:lnTo>
                <a:lnTo>
                  <a:pt x="10735" y="2207"/>
                </a:lnTo>
                <a:lnTo>
                  <a:pt x="10743" y="2103"/>
                </a:lnTo>
                <a:lnTo>
                  <a:pt x="10751" y="1994"/>
                </a:lnTo>
                <a:lnTo>
                  <a:pt x="10739" y="2040"/>
                </a:lnTo>
                <a:lnTo>
                  <a:pt x="10724" y="2086"/>
                </a:lnTo>
                <a:lnTo>
                  <a:pt x="10706" y="2132"/>
                </a:lnTo>
                <a:lnTo>
                  <a:pt x="10687" y="2178"/>
                </a:lnTo>
                <a:lnTo>
                  <a:pt x="10664" y="2224"/>
                </a:lnTo>
                <a:lnTo>
                  <a:pt x="10637" y="2270"/>
                </a:lnTo>
                <a:lnTo>
                  <a:pt x="10608" y="2314"/>
                </a:lnTo>
                <a:lnTo>
                  <a:pt x="10578" y="2360"/>
                </a:lnTo>
                <a:lnTo>
                  <a:pt x="10512" y="2449"/>
                </a:lnTo>
                <a:lnTo>
                  <a:pt x="10443" y="2531"/>
                </a:lnTo>
                <a:lnTo>
                  <a:pt x="10372" y="2610"/>
                </a:lnTo>
                <a:lnTo>
                  <a:pt x="10299" y="2685"/>
                </a:lnTo>
                <a:lnTo>
                  <a:pt x="10265" y="2718"/>
                </a:lnTo>
                <a:lnTo>
                  <a:pt x="10230" y="2748"/>
                </a:lnTo>
                <a:lnTo>
                  <a:pt x="10199" y="2775"/>
                </a:lnTo>
                <a:lnTo>
                  <a:pt x="10173" y="2800"/>
                </a:lnTo>
                <a:lnTo>
                  <a:pt x="10148" y="2819"/>
                </a:lnTo>
                <a:lnTo>
                  <a:pt x="10125" y="2835"/>
                </a:lnTo>
                <a:lnTo>
                  <a:pt x="10105" y="2848"/>
                </a:lnTo>
                <a:lnTo>
                  <a:pt x="10088" y="2858"/>
                </a:lnTo>
                <a:lnTo>
                  <a:pt x="10055" y="2871"/>
                </a:lnTo>
                <a:lnTo>
                  <a:pt x="10021" y="2881"/>
                </a:lnTo>
                <a:lnTo>
                  <a:pt x="9986" y="2887"/>
                </a:lnTo>
                <a:lnTo>
                  <a:pt x="9952" y="2889"/>
                </a:lnTo>
                <a:lnTo>
                  <a:pt x="9934" y="2887"/>
                </a:lnTo>
                <a:lnTo>
                  <a:pt x="9919" y="2885"/>
                </a:lnTo>
                <a:lnTo>
                  <a:pt x="9908" y="2881"/>
                </a:lnTo>
                <a:lnTo>
                  <a:pt x="9898" y="2875"/>
                </a:lnTo>
                <a:lnTo>
                  <a:pt x="9888" y="2867"/>
                </a:lnTo>
                <a:lnTo>
                  <a:pt x="9885" y="2858"/>
                </a:lnTo>
                <a:lnTo>
                  <a:pt x="9881" y="2846"/>
                </a:lnTo>
                <a:lnTo>
                  <a:pt x="9879" y="2835"/>
                </a:lnTo>
                <a:lnTo>
                  <a:pt x="9883" y="2808"/>
                </a:lnTo>
                <a:lnTo>
                  <a:pt x="9894" y="2781"/>
                </a:lnTo>
                <a:lnTo>
                  <a:pt x="9913" y="2756"/>
                </a:lnTo>
                <a:lnTo>
                  <a:pt x="9940" y="2731"/>
                </a:lnTo>
                <a:lnTo>
                  <a:pt x="9973" y="2702"/>
                </a:lnTo>
                <a:lnTo>
                  <a:pt x="10007" y="2668"/>
                </a:lnTo>
                <a:lnTo>
                  <a:pt x="10044" y="2627"/>
                </a:lnTo>
                <a:lnTo>
                  <a:pt x="10082" y="2583"/>
                </a:lnTo>
                <a:lnTo>
                  <a:pt x="10123" y="2531"/>
                </a:lnTo>
                <a:lnTo>
                  <a:pt x="10165" y="2476"/>
                </a:lnTo>
                <a:lnTo>
                  <a:pt x="10207" y="2414"/>
                </a:lnTo>
                <a:lnTo>
                  <a:pt x="10253" y="2347"/>
                </a:lnTo>
                <a:lnTo>
                  <a:pt x="10299" y="2276"/>
                </a:lnTo>
                <a:lnTo>
                  <a:pt x="10347" y="2197"/>
                </a:lnTo>
                <a:lnTo>
                  <a:pt x="10397" y="2115"/>
                </a:lnTo>
                <a:lnTo>
                  <a:pt x="10447" y="2026"/>
                </a:lnTo>
                <a:lnTo>
                  <a:pt x="10501" y="1932"/>
                </a:lnTo>
                <a:lnTo>
                  <a:pt x="10555" y="1832"/>
                </a:lnTo>
                <a:lnTo>
                  <a:pt x="10612" y="1727"/>
                </a:lnTo>
                <a:lnTo>
                  <a:pt x="10670" y="1617"/>
                </a:lnTo>
                <a:lnTo>
                  <a:pt x="10528" y="1704"/>
                </a:lnTo>
                <a:lnTo>
                  <a:pt x="10459" y="1748"/>
                </a:lnTo>
                <a:lnTo>
                  <a:pt x="10393" y="1796"/>
                </a:lnTo>
                <a:lnTo>
                  <a:pt x="10361" y="1819"/>
                </a:lnTo>
                <a:lnTo>
                  <a:pt x="10330" y="1838"/>
                </a:lnTo>
                <a:lnTo>
                  <a:pt x="10301" y="1855"/>
                </a:lnTo>
                <a:lnTo>
                  <a:pt x="10274" y="1869"/>
                </a:lnTo>
                <a:lnTo>
                  <a:pt x="10249" y="1880"/>
                </a:lnTo>
                <a:lnTo>
                  <a:pt x="10226" y="1888"/>
                </a:lnTo>
                <a:lnTo>
                  <a:pt x="10205" y="1892"/>
                </a:lnTo>
                <a:lnTo>
                  <a:pt x="10186" y="1894"/>
                </a:lnTo>
                <a:lnTo>
                  <a:pt x="10171" y="1892"/>
                </a:lnTo>
                <a:lnTo>
                  <a:pt x="10155" y="1888"/>
                </a:lnTo>
                <a:lnTo>
                  <a:pt x="10140" y="1882"/>
                </a:lnTo>
                <a:lnTo>
                  <a:pt x="10126" y="1873"/>
                </a:lnTo>
                <a:lnTo>
                  <a:pt x="10121" y="1865"/>
                </a:lnTo>
                <a:lnTo>
                  <a:pt x="10115" y="1857"/>
                </a:lnTo>
                <a:lnTo>
                  <a:pt x="10111" y="1848"/>
                </a:lnTo>
                <a:lnTo>
                  <a:pt x="10107" y="1834"/>
                </a:lnTo>
                <a:lnTo>
                  <a:pt x="10103" y="1821"/>
                </a:lnTo>
                <a:lnTo>
                  <a:pt x="10100" y="1805"/>
                </a:lnTo>
                <a:lnTo>
                  <a:pt x="10098" y="1786"/>
                </a:lnTo>
                <a:lnTo>
                  <a:pt x="10096" y="1767"/>
                </a:lnTo>
                <a:lnTo>
                  <a:pt x="10096" y="1746"/>
                </a:lnTo>
                <a:lnTo>
                  <a:pt x="10094" y="1728"/>
                </a:lnTo>
                <a:lnTo>
                  <a:pt x="10094" y="1713"/>
                </a:lnTo>
                <a:lnTo>
                  <a:pt x="10092" y="1700"/>
                </a:lnTo>
                <a:lnTo>
                  <a:pt x="10092" y="1688"/>
                </a:lnTo>
                <a:lnTo>
                  <a:pt x="10092" y="1679"/>
                </a:lnTo>
                <a:lnTo>
                  <a:pt x="10092" y="1671"/>
                </a:lnTo>
                <a:lnTo>
                  <a:pt x="10092" y="1665"/>
                </a:lnTo>
                <a:lnTo>
                  <a:pt x="10094" y="1625"/>
                </a:lnTo>
                <a:lnTo>
                  <a:pt x="10105" y="1588"/>
                </a:lnTo>
                <a:lnTo>
                  <a:pt x="10121" y="1554"/>
                </a:lnTo>
                <a:lnTo>
                  <a:pt x="10146" y="1521"/>
                </a:lnTo>
                <a:lnTo>
                  <a:pt x="10173" y="1494"/>
                </a:lnTo>
                <a:lnTo>
                  <a:pt x="10198" y="1471"/>
                </a:lnTo>
                <a:lnTo>
                  <a:pt x="10224" y="1454"/>
                </a:lnTo>
                <a:lnTo>
                  <a:pt x="10251" y="1440"/>
                </a:lnTo>
                <a:lnTo>
                  <a:pt x="10301" y="1423"/>
                </a:lnTo>
                <a:lnTo>
                  <a:pt x="10353" y="1402"/>
                </a:lnTo>
                <a:lnTo>
                  <a:pt x="10403" y="1379"/>
                </a:lnTo>
                <a:lnTo>
                  <a:pt x="10455" y="1354"/>
                </a:lnTo>
                <a:lnTo>
                  <a:pt x="10507" y="1325"/>
                </a:lnTo>
                <a:lnTo>
                  <a:pt x="10560" y="1294"/>
                </a:lnTo>
                <a:lnTo>
                  <a:pt x="10614" y="1262"/>
                </a:lnTo>
                <a:lnTo>
                  <a:pt x="10668" y="1225"/>
                </a:lnTo>
                <a:lnTo>
                  <a:pt x="10689" y="1210"/>
                </a:lnTo>
                <a:lnTo>
                  <a:pt x="10674" y="1197"/>
                </a:lnTo>
                <a:lnTo>
                  <a:pt x="10637" y="1156"/>
                </a:lnTo>
                <a:lnTo>
                  <a:pt x="10605" y="1122"/>
                </a:lnTo>
                <a:lnTo>
                  <a:pt x="10576" y="1089"/>
                </a:lnTo>
                <a:lnTo>
                  <a:pt x="10553" y="1060"/>
                </a:lnTo>
                <a:lnTo>
                  <a:pt x="10535" y="1033"/>
                </a:lnTo>
                <a:lnTo>
                  <a:pt x="10522" y="1012"/>
                </a:lnTo>
                <a:lnTo>
                  <a:pt x="10514" y="993"/>
                </a:lnTo>
                <a:lnTo>
                  <a:pt x="10512" y="978"/>
                </a:lnTo>
                <a:lnTo>
                  <a:pt x="10514" y="966"/>
                </a:lnTo>
                <a:lnTo>
                  <a:pt x="10518" y="956"/>
                </a:lnTo>
                <a:lnTo>
                  <a:pt x="10526" y="949"/>
                </a:lnTo>
                <a:lnTo>
                  <a:pt x="10535" y="939"/>
                </a:lnTo>
                <a:lnTo>
                  <a:pt x="10547" y="931"/>
                </a:lnTo>
                <a:lnTo>
                  <a:pt x="10562" y="924"/>
                </a:lnTo>
                <a:lnTo>
                  <a:pt x="10582" y="916"/>
                </a:lnTo>
                <a:lnTo>
                  <a:pt x="10601" y="908"/>
                </a:lnTo>
                <a:lnTo>
                  <a:pt x="10697" y="860"/>
                </a:lnTo>
                <a:lnTo>
                  <a:pt x="10797" y="807"/>
                </a:lnTo>
                <a:lnTo>
                  <a:pt x="10900" y="751"/>
                </a:lnTo>
                <a:lnTo>
                  <a:pt x="11008" y="689"/>
                </a:lnTo>
                <a:lnTo>
                  <a:pt x="11010" y="686"/>
                </a:lnTo>
                <a:lnTo>
                  <a:pt x="11008" y="682"/>
                </a:lnTo>
                <a:lnTo>
                  <a:pt x="11002" y="684"/>
                </a:lnTo>
                <a:lnTo>
                  <a:pt x="10992" y="686"/>
                </a:lnTo>
                <a:lnTo>
                  <a:pt x="10979" y="691"/>
                </a:lnTo>
                <a:lnTo>
                  <a:pt x="10960" y="697"/>
                </a:lnTo>
                <a:lnTo>
                  <a:pt x="10937" y="705"/>
                </a:lnTo>
                <a:lnTo>
                  <a:pt x="10908" y="714"/>
                </a:lnTo>
                <a:lnTo>
                  <a:pt x="10875" y="728"/>
                </a:lnTo>
                <a:lnTo>
                  <a:pt x="10837" y="741"/>
                </a:lnTo>
                <a:lnTo>
                  <a:pt x="10808" y="749"/>
                </a:lnTo>
                <a:lnTo>
                  <a:pt x="10775" y="757"/>
                </a:lnTo>
                <a:lnTo>
                  <a:pt x="10739" y="761"/>
                </a:lnTo>
                <a:lnTo>
                  <a:pt x="10699" y="761"/>
                </a:lnTo>
                <a:lnTo>
                  <a:pt x="10656" y="759"/>
                </a:lnTo>
                <a:lnTo>
                  <a:pt x="10616" y="755"/>
                </a:lnTo>
                <a:lnTo>
                  <a:pt x="10574" y="745"/>
                </a:lnTo>
                <a:lnTo>
                  <a:pt x="10534" y="734"/>
                </a:lnTo>
                <a:lnTo>
                  <a:pt x="10514" y="728"/>
                </a:lnTo>
                <a:lnTo>
                  <a:pt x="10499" y="720"/>
                </a:lnTo>
                <a:lnTo>
                  <a:pt x="10486" y="713"/>
                </a:lnTo>
                <a:lnTo>
                  <a:pt x="10474" y="703"/>
                </a:lnTo>
                <a:lnTo>
                  <a:pt x="10464" y="695"/>
                </a:lnTo>
                <a:lnTo>
                  <a:pt x="10459" y="686"/>
                </a:lnTo>
                <a:lnTo>
                  <a:pt x="10455" y="676"/>
                </a:lnTo>
                <a:lnTo>
                  <a:pt x="10453" y="665"/>
                </a:lnTo>
                <a:lnTo>
                  <a:pt x="10455" y="645"/>
                </a:lnTo>
                <a:lnTo>
                  <a:pt x="10462" y="628"/>
                </a:lnTo>
                <a:lnTo>
                  <a:pt x="10472" y="616"/>
                </a:lnTo>
                <a:lnTo>
                  <a:pt x="10487" y="607"/>
                </a:lnTo>
                <a:lnTo>
                  <a:pt x="10557" y="565"/>
                </a:lnTo>
                <a:lnTo>
                  <a:pt x="10622" y="524"/>
                </a:lnTo>
                <a:lnTo>
                  <a:pt x="10681" y="486"/>
                </a:lnTo>
                <a:lnTo>
                  <a:pt x="10739" y="449"/>
                </a:lnTo>
                <a:lnTo>
                  <a:pt x="10791" y="417"/>
                </a:lnTo>
                <a:lnTo>
                  <a:pt x="10841" y="384"/>
                </a:lnTo>
                <a:lnTo>
                  <a:pt x="10885" y="355"/>
                </a:lnTo>
                <a:lnTo>
                  <a:pt x="10925" y="328"/>
                </a:lnTo>
                <a:lnTo>
                  <a:pt x="10964" y="300"/>
                </a:lnTo>
                <a:lnTo>
                  <a:pt x="11006" y="271"/>
                </a:lnTo>
                <a:lnTo>
                  <a:pt x="11050" y="238"/>
                </a:lnTo>
                <a:lnTo>
                  <a:pt x="11098" y="205"/>
                </a:lnTo>
                <a:lnTo>
                  <a:pt x="11146" y="169"/>
                </a:lnTo>
                <a:lnTo>
                  <a:pt x="11198" y="131"/>
                </a:lnTo>
                <a:lnTo>
                  <a:pt x="11252" y="88"/>
                </a:lnTo>
                <a:lnTo>
                  <a:pt x="11309" y="46"/>
                </a:lnTo>
                <a:lnTo>
                  <a:pt x="11336" y="25"/>
                </a:lnTo>
                <a:lnTo>
                  <a:pt x="11361" y="12"/>
                </a:lnTo>
                <a:lnTo>
                  <a:pt x="11382" y="4"/>
                </a:lnTo>
                <a:lnTo>
                  <a:pt x="11403" y="0"/>
                </a:lnTo>
                <a:lnTo>
                  <a:pt x="11403" y="0"/>
                </a:lnTo>
                <a:close/>
              </a:path>
            </a:pathLst>
          </a:custGeom>
          <a:solidFill>
            <a:schemeClr val="accent1"/>
          </a:solidFill>
          <a:ln>
            <a:noFill/>
          </a:ln>
        </p:spPr>
        <p:txBody>
          <a:bodyPr vert="horz" wrap="square" lIns="91440" tIns="45720" rIns="91440" bIns="45720" numCol="1" anchor="t" anchorCtr="0" compatLnSpc="1">
            <a:normAutofit/>
          </a:bodyPr>
          <a:p>
            <a:endParaRPr lang="zh-CN" altLang="en-US">
              <a:solidFill>
                <a:schemeClr val="accent1">
                  <a:lumMod val="50000"/>
                </a:schemeClr>
              </a:solidFill>
            </a:endParaRPr>
          </a:p>
        </p:txBody>
      </p:sp>
      <p:sp>
        <p:nvSpPr>
          <p:cNvPr id="5" name="标题 4"/>
          <p:cNvSpPr>
            <a:spLocks noGrp="1"/>
          </p:cNvSpPr>
          <p:nvPr>
            <p:ph type="title"/>
            <p:custDataLst>
              <p:tags r:id="rId2"/>
            </p:custDataLst>
          </p:nvPr>
        </p:nvSpPr>
        <p:spPr/>
        <p:txBody>
          <a:bodyPr>
            <a:normAutofit fontScale="90000"/>
          </a:bodyPr>
          <a:p>
            <a:r>
              <a:rPr lang="en-US" altLang="zh-CN" smtClean="0"/>
              <a:t>THANK YOU!</a:t>
            </a:r>
            <a:endParaRPr lang="en-US" altLang="zh-CN" smtClean="0"/>
          </a:p>
        </p:txBody>
      </p:sp>
    </p:spTree>
    <p:custDataLst>
      <p:tags r:id="rId3"/>
    </p:custData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学习目标</a:t>
            </a:r>
            <a:endParaRPr lang="zh-CN" altLang="en-US"/>
          </a:p>
        </p:txBody>
      </p:sp>
      <p:sp>
        <p:nvSpPr>
          <p:cNvPr id="3" name="内容占位符 2"/>
          <p:cNvSpPr>
            <a:spLocks noGrp="1"/>
          </p:cNvSpPr>
          <p:nvPr>
            <p:ph idx="1"/>
          </p:nvPr>
        </p:nvSpPr>
        <p:spPr/>
        <p:txBody>
          <a:bodyPr/>
          <a:p>
            <a:r>
              <a:rPr lang="zh-CN" altLang="en-US" sz="2800" b="1"/>
              <a:t>知识目标</a:t>
            </a:r>
            <a:r>
              <a:rPr lang="zh-CN" altLang="en-US" sz="2800"/>
              <a:t>：了解健康教育活动的含义和特点；理解健康教育活动的内容和意义；掌握健康教育活动的目标和设计步骤。</a:t>
            </a:r>
            <a:endParaRPr lang="zh-CN" altLang="en-US" sz="2800"/>
          </a:p>
          <a:p>
            <a:endParaRPr lang="zh-CN" altLang="en-US" sz="3200"/>
          </a:p>
          <a:p>
            <a:r>
              <a:rPr lang="zh-CN" altLang="en-US" sz="2800" b="1"/>
              <a:t>技能目标</a:t>
            </a:r>
            <a:r>
              <a:rPr lang="zh-CN" altLang="en-US" sz="2800"/>
              <a:t>：学会设计健康教育活动，并能做相应的指导。</a:t>
            </a:r>
            <a:endParaRPr lang="zh-CN" altLang="en-US" sz="2800"/>
          </a:p>
          <a:p>
            <a:endParaRPr lang="zh-CN" altLang="en-US" sz="3200"/>
          </a:p>
          <a:p>
            <a:r>
              <a:rPr lang="zh-CN" altLang="en-US" sz="2800" b="1"/>
              <a:t>情感态度目标</a:t>
            </a:r>
            <a:r>
              <a:rPr lang="zh-CN" altLang="en-US" sz="2800"/>
              <a:t>：喜欢参加健康教育活动，能感受到健康教育活动的乐趣。</a:t>
            </a:r>
            <a:endParaRPr lang="zh-CN" altLang="en-US" sz="28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a:xfrm>
            <a:off x="575310" y="961390"/>
            <a:ext cx="11040745" cy="5031740"/>
          </a:xfrm>
        </p:spPr>
        <p:txBody>
          <a:bodyPr>
            <a:noAutofit/>
          </a:bodyPr>
          <a:lstStyle/>
          <a:p>
            <a:pPr marL="0" indent="0">
              <a:buNone/>
            </a:pPr>
            <a:endParaRPr lang="zh-CN" altLang="en-US" sz="1600" dirty="0"/>
          </a:p>
          <a:p>
            <a:pPr marL="0" indent="0">
              <a:buNone/>
            </a:pPr>
            <a:r>
              <a:rPr lang="zh-CN" altLang="en-US" sz="2800" b="1" dirty="0">
                <a:solidFill>
                  <a:srgbClr val="0000CC"/>
                </a:solidFill>
              </a:rPr>
              <a:t>一、了解身心保健教育活动的含义</a:t>
            </a:r>
            <a:endParaRPr lang="zh-CN" altLang="en-US" sz="2800" b="1" dirty="0">
              <a:solidFill>
                <a:srgbClr val="0000CC"/>
              </a:solidFill>
            </a:endParaRPr>
          </a:p>
          <a:p>
            <a:pPr marL="0" indent="0">
              <a:buNone/>
            </a:pPr>
            <a:r>
              <a:rPr lang="zh-CN" altLang="en-US" sz="2800" b="1" dirty="0">
                <a:solidFill>
                  <a:srgbClr val="0000CC"/>
                </a:solidFill>
              </a:rPr>
              <a:t>幼儿园的身心保健教育活动包括两方面：一是幼儿的身体保健教育活动。幼儿的身体保健教育活动内容包括幼儿的生活常规教育、身体生长发育教育、安全生活教育及营养膳食教育等。</a:t>
            </a:r>
            <a:endParaRPr lang="zh-CN" altLang="en-US" sz="2800" b="1" dirty="0">
              <a:solidFill>
                <a:srgbClr val="0000CC"/>
              </a:solidFill>
            </a:endParaRPr>
          </a:p>
          <a:p>
            <a:pPr marL="0" indent="0">
              <a:buNone/>
            </a:pPr>
            <a:endParaRPr lang="zh-CN" altLang="en-US" sz="1800" b="1" dirty="0">
              <a:solidFill>
                <a:srgbClr val="0000CC"/>
              </a:solidFill>
            </a:endParaRPr>
          </a:p>
          <a:p>
            <a:pPr marL="0" indent="0">
              <a:buNone/>
            </a:pPr>
            <a:endParaRPr lang="zh-CN" altLang="en-US" sz="1800" b="1" dirty="0">
              <a:solidFill>
                <a:srgbClr val="0000CC"/>
              </a:solidFill>
            </a:endParaRPr>
          </a:p>
        </p:txBody>
      </p:sp>
      <p:sp>
        <p:nvSpPr>
          <p:cNvPr id="45" name="文本框 3"/>
          <p:cNvSpPr txBox="1"/>
          <p:nvPr/>
        </p:nvSpPr>
        <p:spPr>
          <a:xfrm>
            <a:off x="7262495" y="4518025"/>
            <a:ext cx="3581400" cy="1221740"/>
          </a:xfrm>
          <a:prstGeom prst="rect">
            <a:avLst/>
          </a:prstGeom>
          <a:solidFill>
            <a:srgbClr val="FFFFFF"/>
          </a:solidFill>
          <a:ln w="6350" cap="flat" cmpd="sng">
            <a:solidFill>
              <a:srgbClr val="000000"/>
            </a:solidFill>
            <a:prstDash val="solid"/>
            <a:round/>
            <a:headEnd type="none" w="med" len="med"/>
            <a:tailEnd type="none" w="med" len="med"/>
          </a:ln>
        </p:spPr>
        <p:txBody>
          <a:bodyPr wrap="square" upright="1">
            <a:noAutofit/>
          </a:bodyPr>
          <a:p>
            <a:pPr algn="just"/>
            <a:r>
              <a:rPr lang="en-US" altLang="zh-CN" b="1" kern="100">
                <a:solidFill>
                  <a:srgbClr val="000000"/>
                </a:solidFill>
                <a:latin typeface="华文隶书" panose="02010800040101010101" charset="-122"/>
                <a:ea typeface="华文隶书" panose="02010800040101010101" charset="-122"/>
                <a:cs typeface="Times New Roman" panose="02020603050405020304"/>
                <a:sym typeface="Times New Roman" panose="02020603050405020304"/>
              </a:rPr>
              <a:t>想一想</a:t>
            </a:r>
            <a:endParaRPr lang="en-US" altLang="zh-CN" b="1" kern="100">
              <a:solidFill>
                <a:srgbClr val="000000"/>
              </a:solidFill>
              <a:latin typeface="华文隶书" panose="02010800040101010101" charset="-122"/>
              <a:ea typeface="华文隶书" panose="02010800040101010101" charset="-122"/>
              <a:cs typeface="Times New Roman" panose="02020603050405020304"/>
              <a:sym typeface="Times New Roman" panose="02020603050405020304"/>
            </a:endParaRPr>
          </a:p>
          <a:p>
            <a:pPr algn="just"/>
            <a:r>
              <a:rPr lang="en-US" altLang="zh-CN" kern="100">
                <a:latin typeface="宋体" panose="02010600030101010101" pitchFamily="2" charset="-122"/>
                <a:ea typeface="宋体" panose="02010600030101010101" pitchFamily="2" charset="-122"/>
                <a:cs typeface="宋体" panose="02010600030101010101" pitchFamily="2" charset="-122"/>
                <a:sym typeface="Times New Roman" panose="02020603050405020304"/>
              </a:rPr>
              <a:t> 幼儿园身体保健教育与心理健康教育之间存在着怎样的关系？</a:t>
            </a:r>
            <a:endParaRPr lang="en-US" altLang="zh-CN" kern="100">
              <a:latin typeface="宋体" panose="02010600030101010101" pitchFamily="2" charset="-122"/>
              <a:ea typeface="宋体" panose="02010600030101010101" pitchFamily="2" charset="-122"/>
              <a:cs typeface="宋体" panose="02010600030101010101" pitchFamily="2" charset="-122"/>
              <a:sym typeface="Times New Roman" panose="02020603050405020304"/>
            </a:endParaRPr>
          </a:p>
        </p:txBody>
      </p:sp>
      <p:sp>
        <p:nvSpPr>
          <p:cNvPr id="2" name="文本框 1"/>
          <p:cNvSpPr txBox="1"/>
          <p:nvPr/>
        </p:nvSpPr>
        <p:spPr>
          <a:xfrm>
            <a:off x="778510" y="377825"/>
            <a:ext cx="8341360" cy="583565"/>
          </a:xfrm>
          <a:prstGeom prst="rect">
            <a:avLst/>
          </a:prstGeom>
          <a:noFill/>
        </p:spPr>
        <p:txBody>
          <a:bodyPr wrap="square" rtlCol="0" anchor="t">
            <a:spAutoFit/>
          </a:bodyPr>
          <a:p>
            <a:r>
              <a:rPr lang="zh-CN" altLang="en-US" sz="3200">
                <a:solidFill>
                  <a:srgbClr val="FFC000"/>
                </a:solidFill>
                <a:sym typeface="+mn-ea"/>
              </a:rPr>
              <a:t>任务一  学会设计与指导身心保健教育活动</a:t>
            </a:r>
            <a:endParaRPr lang="zh-CN" altLang="en-US" sz="3200">
              <a:solidFill>
                <a:srgbClr val="FFC000"/>
              </a:solidFill>
              <a:sym typeface="+mn-ea"/>
            </a:endParaRPr>
          </a:p>
        </p:txBody>
      </p:sp>
    </p:spTree>
    <p:custDataLst>
      <p:tags r:id="rId2"/>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731520" y="1393825"/>
            <a:ext cx="10739755" cy="5008245"/>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lvl1pPr>
            <a:lvl2pPr indent="0">
              <a:lnSpc>
                <a:spcPct val="90000"/>
              </a:lnSpc>
              <a:spcBef>
                <a:spcPts val="500"/>
              </a:spcBef>
              <a:buFont typeface="Arial" panose="020B0604020202020204" pitchFamily="34" charset="0"/>
              <a:buNone/>
              <a:defRPr sz="1400"/>
            </a:lvl2pPr>
            <a:lvl3pPr indent="0">
              <a:lnSpc>
                <a:spcPct val="90000"/>
              </a:lnSpc>
              <a:spcBef>
                <a:spcPts val="500"/>
              </a:spcBef>
              <a:buFont typeface="Arial" panose="020B0604020202020204" pitchFamily="34" charset="0"/>
              <a:buNone/>
              <a:defRPr sz="1200"/>
            </a:lvl3pPr>
            <a:lvl4pPr indent="0">
              <a:lnSpc>
                <a:spcPct val="90000"/>
              </a:lnSpc>
              <a:spcBef>
                <a:spcPts val="500"/>
              </a:spcBef>
              <a:buFont typeface="Arial" panose="020B0604020202020204" pitchFamily="34" charset="0"/>
              <a:buNone/>
              <a:defRPr sz="1000"/>
            </a:lvl4pPr>
            <a:lvl5pPr indent="0">
              <a:lnSpc>
                <a:spcPct val="90000"/>
              </a:lnSpc>
              <a:spcBef>
                <a:spcPts val="500"/>
              </a:spcBef>
              <a:buFont typeface="Arial" panose="020B0604020202020204" pitchFamily="34" charset="0"/>
              <a:buNone/>
              <a:defRPr sz="1000"/>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0" indent="0" algn="l">
              <a:buNone/>
            </a:pPr>
            <a:endParaRPr lang="en-US" altLang="zh-CN" sz="3200" dirty="0" smtClean="0">
              <a:solidFill>
                <a:srgbClr val="FF0000"/>
              </a:solidFill>
            </a:endParaRPr>
          </a:p>
          <a:p>
            <a:pPr marL="0" indent="0" algn="l">
              <a:buNone/>
            </a:pPr>
            <a:r>
              <a:rPr lang="zh-CN" altLang="en-US" sz="3200" b="1" dirty="0" smtClean="0">
                <a:solidFill>
                  <a:srgbClr val="FF0000"/>
                </a:solidFill>
                <a:latin typeface="宋体" panose="02010600030101010101" pitchFamily="2" charset="-122"/>
                <a:ea typeface="宋体" panose="02010600030101010101" pitchFamily="2" charset="-122"/>
              </a:rPr>
              <a:t> </a:t>
            </a:r>
            <a:r>
              <a:rPr lang="zh-CN" altLang="en-US" sz="3200" b="1" dirty="0" smtClean="0">
                <a:solidFill>
                  <a:schemeClr val="tx1"/>
                </a:solidFill>
                <a:latin typeface="宋体" panose="02010600030101010101" pitchFamily="2" charset="-122"/>
                <a:ea typeface="宋体" panose="02010600030101010101" pitchFamily="2" charset="-122"/>
              </a:rPr>
              <a:t>（一）具有教育性</a:t>
            </a:r>
            <a:endParaRPr lang="zh-CN" altLang="en-US" sz="3200" b="1" dirty="0" smtClean="0">
              <a:solidFill>
                <a:schemeClr val="tx1"/>
              </a:solidFill>
              <a:latin typeface="宋体" panose="02010600030101010101" pitchFamily="2" charset="-122"/>
              <a:ea typeface="宋体" panose="02010600030101010101" pitchFamily="2" charset="-122"/>
            </a:endParaRPr>
          </a:p>
          <a:p>
            <a:pPr marL="0" indent="0" algn="l">
              <a:buNone/>
            </a:pPr>
            <a:r>
              <a:rPr lang="zh-CN" altLang="en-US" sz="3200" b="1" dirty="0" smtClean="0">
                <a:solidFill>
                  <a:schemeClr val="tx1"/>
                </a:solidFill>
                <a:latin typeface="宋体" panose="02010600030101010101" pitchFamily="2" charset="-122"/>
                <a:ea typeface="宋体" panose="02010600030101010101" pitchFamily="2" charset="-122"/>
              </a:rPr>
              <a:t> （二）具有综合性</a:t>
            </a:r>
            <a:endParaRPr lang="zh-CN" altLang="en-US" sz="3200" b="1" dirty="0" smtClean="0">
              <a:solidFill>
                <a:schemeClr val="tx1"/>
              </a:solidFill>
              <a:latin typeface="宋体" panose="02010600030101010101" pitchFamily="2" charset="-122"/>
              <a:ea typeface="宋体" panose="02010600030101010101" pitchFamily="2" charset="-122"/>
            </a:endParaRPr>
          </a:p>
          <a:p>
            <a:pPr marL="0" indent="0" algn="l">
              <a:buNone/>
            </a:pPr>
            <a:r>
              <a:rPr lang="zh-CN" altLang="en-US" sz="3200" b="1" dirty="0" smtClean="0">
                <a:solidFill>
                  <a:schemeClr val="tx1"/>
                </a:solidFill>
                <a:latin typeface="宋体" panose="02010600030101010101" pitchFamily="2" charset="-122"/>
                <a:ea typeface="宋体" panose="02010600030101010101" pitchFamily="2" charset="-122"/>
              </a:rPr>
              <a:t> （三）具有开放性</a:t>
            </a:r>
            <a:endParaRPr lang="zh-CN" altLang="en-US" sz="3200" b="1" dirty="0" smtClean="0">
              <a:solidFill>
                <a:schemeClr val="tx1"/>
              </a:solidFill>
              <a:latin typeface="宋体" panose="02010600030101010101" pitchFamily="2" charset="-122"/>
              <a:ea typeface="宋体" panose="02010600030101010101" pitchFamily="2" charset="-122"/>
            </a:endParaRPr>
          </a:p>
          <a:p>
            <a:pPr marL="0" indent="0" algn="l">
              <a:buNone/>
            </a:pPr>
            <a:r>
              <a:rPr lang="zh-CN" altLang="en-US" sz="3200" b="1" dirty="0" smtClean="0">
                <a:solidFill>
                  <a:schemeClr val="tx1"/>
                </a:solidFill>
                <a:latin typeface="宋体" panose="02010600030101010101" pitchFamily="2" charset="-122"/>
                <a:ea typeface="宋体" panose="02010600030101010101" pitchFamily="2" charset="-122"/>
              </a:rPr>
              <a:t> （四）具有创造性</a:t>
            </a:r>
            <a:endParaRPr lang="zh-CN" altLang="en-US" sz="3200" b="1" dirty="0" smtClean="0">
              <a:solidFill>
                <a:schemeClr val="tx1"/>
              </a:solidFill>
              <a:latin typeface="宋体" panose="02010600030101010101" pitchFamily="2" charset="-122"/>
              <a:ea typeface="宋体" panose="02010600030101010101" pitchFamily="2" charset="-122"/>
            </a:endParaRPr>
          </a:p>
          <a:p>
            <a:pPr marL="0" indent="0" algn="l">
              <a:buNone/>
            </a:pPr>
            <a:r>
              <a:rPr lang="zh-CN" altLang="en-US" sz="3200" b="1" dirty="0" smtClean="0">
                <a:solidFill>
                  <a:schemeClr val="tx1"/>
                </a:solidFill>
                <a:latin typeface="宋体" panose="02010600030101010101" pitchFamily="2" charset="-122"/>
                <a:ea typeface="宋体" panose="02010600030101010101" pitchFamily="2" charset="-122"/>
              </a:rPr>
              <a:t> （五）具有发展性</a:t>
            </a:r>
            <a:endParaRPr lang="zh-CN" altLang="en-US" sz="3200" b="1" dirty="0" smtClean="0">
              <a:solidFill>
                <a:schemeClr val="tx1"/>
              </a:solidFill>
              <a:latin typeface="宋体" panose="02010600030101010101" pitchFamily="2" charset="-122"/>
              <a:ea typeface="宋体" panose="02010600030101010101" pitchFamily="2" charset="-122"/>
            </a:endParaRPr>
          </a:p>
        </p:txBody>
      </p:sp>
      <p:sp>
        <p:nvSpPr>
          <p:cNvPr id="6" name="标题 5"/>
          <p:cNvSpPr>
            <a:spLocks noGrp="1"/>
          </p:cNvSpPr>
          <p:nvPr>
            <p:ph type="title"/>
            <p:custDataLst>
              <p:tags r:id="rId2"/>
            </p:custDataLst>
          </p:nvPr>
        </p:nvSpPr>
        <p:spPr/>
        <p:txBody>
          <a:bodyPr/>
          <a:p>
            <a:r>
              <a:rPr lang="en-US" altLang="zh-CN" dirty="0" smtClean="0">
                <a:solidFill>
                  <a:srgbClr val="FFC000"/>
                </a:solidFill>
                <a:sym typeface="+mn-ea"/>
              </a:rPr>
              <a:t> 二、理解身心保健教育活动的特点</a:t>
            </a:r>
            <a:endParaRPr lang="en-US" altLang="zh-CN" dirty="0" smtClean="0">
              <a:solidFill>
                <a:srgbClr val="FFC000"/>
              </a:solidFill>
              <a:sym typeface="+mn-ea"/>
            </a:endParaRPr>
          </a:p>
        </p:txBody>
      </p:sp>
    </p:spTree>
    <p:custDataLst>
      <p:tags r:id="rId3"/>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custDataLst>
              <p:tags r:id="rId1"/>
            </p:custDataLst>
          </p:nvPr>
        </p:nvSpPr>
        <p:spPr/>
        <p:txBody>
          <a:bodyPr/>
          <a:p>
            <a:r>
              <a:rPr lang="zh-CN" altLang="en-US" smtClean="0">
                <a:sym typeface="+mn-ea"/>
              </a:rPr>
              <a:t> 三、掌握身心保健教育活动的目标</a:t>
            </a:r>
            <a:endParaRPr lang="zh-CN" altLang="en-US" smtClean="0">
              <a:sym typeface="+mn-ea"/>
            </a:endParaRPr>
          </a:p>
        </p:txBody>
      </p:sp>
      <p:sp>
        <p:nvSpPr>
          <p:cNvPr id="7" name="内容占位符 6"/>
          <p:cNvSpPr>
            <a:spLocks noGrp="1"/>
          </p:cNvSpPr>
          <p:nvPr>
            <p:ph idx="1"/>
            <p:custDataLst>
              <p:tags r:id="rId2"/>
            </p:custDataLst>
          </p:nvPr>
        </p:nvSpPr>
        <p:spPr/>
        <p:txBody>
          <a:bodyPr>
            <a:normAutofit/>
          </a:bodyPr>
          <a:p>
            <a:pPr marL="0" indent="0" algn="l">
              <a:buNone/>
            </a:pPr>
            <a:r>
              <a:rPr lang="zh-CN" altLang="en-US" b="1" smtClean="0">
                <a:solidFill>
                  <a:srgbClr val="FF0000"/>
                </a:solidFill>
              </a:rPr>
              <a:t> 总目标</a:t>
            </a:r>
            <a:endParaRPr lang="zh-CN" altLang="en-US" b="1" smtClean="0">
              <a:solidFill>
                <a:srgbClr val="FF0000"/>
              </a:solidFill>
            </a:endParaRPr>
          </a:p>
          <a:p>
            <a:pPr marL="0" indent="0" algn="l">
              <a:buNone/>
            </a:pPr>
            <a:r>
              <a:rPr lang="zh-CN" altLang="en-US" sz="1800" b="1" smtClean="0">
                <a:solidFill>
                  <a:srgbClr val="0000CC"/>
                </a:solidFill>
              </a:rPr>
              <a:t>    1. 建立良好的师幼、同伴关系，让幼儿在集体生活中感到温暖，心情愉快，形成安全感、信赖感。</a:t>
            </a:r>
            <a:endParaRPr lang="zh-CN" altLang="en-US" sz="1800" b="1" smtClean="0">
              <a:solidFill>
                <a:srgbClr val="0000CC"/>
              </a:solidFill>
            </a:endParaRPr>
          </a:p>
          <a:p>
            <a:pPr marL="0" indent="0" algn="l">
              <a:buNone/>
            </a:pPr>
            <a:r>
              <a:rPr lang="zh-CN" altLang="en-US" sz="1800" b="1" smtClean="0">
                <a:solidFill>
                  <a:srgbClr val="0000CC"/>
                </a:solidFill>
              </a:rPr>
              <a:t>    2. 与家长配合，根据幼儿的需要建立科学的生活常规。培养幼儿良好的饮食、睡眠、盥洗、排泄等生活习惯和生活自理能力。</a:t>
            </a:r>
            <a:endParaRPr lang="zh-CN" altLang="en-US" sz="1800" b="1" smtClean="0">
              <a:solidFill>
                <a:srgbClr val="0000CC"/>
              </a:solidFill>
            </a:endParaRPr>
          </a:p>
          <a:p>
            <a:pPr marL="0" indent="0" algn="l">
              <a:buNone/>
            </a:pPr>
            <a:r>
              <a:rPr lang="zh-CN" altLang="en-US" sz="1800" b="1" smtClean="0">
                <a:solidFill>
                  <a:srgbClr val="0000CC"/>
                </a:solidFill>
              </a:rPr>
              <a:t>    3. 教育幼儿爱清洁、讲卫生，注意保持个人和生活场所的整洁和卫生。</a:t>
            </a:r>
            <a:endParaRPr lang="zh-CN" altLang="en-US" sz="1800" b="1" smtClean="0">
              <a:solidFill>
                <a:srgbClr val="0000CC"/>
              </a:solidFill>
            </a:endParaRPr>
          </a:p>
          <a:p>
            <a:pPr marL="0" indent="0" algn="l">
              <a:buNone/>
            </a:pPr>
            <a:r>
              <a:rPr lang="zh-CN" altLang="en-US" sz="1800" b="1" smtClean="0">
                <a:solidFill>
                  <a:srgbClr val="0000CC"/>
                </a:solidFill>
              </a:rPr>
              <a:t>    4. 密切结合幼儿的生活进行安全、营养和保健教育，提高幼儿的自我保护意识和能力。</a:t>
            </a:r>
            <a:endParaRPr lang="zh-CN" altLang="en-US" sz="1800" b="1" smtClean="0">
              <a:solidFill>
                <a:srgbClr val="0000CC"/>
              </a:solidFill>
            </a:endParaRPr>
          </a:p>
          <a:p>
            <a:pPr marL="0" indent="0" algn="l">
              <a:buNone/>
            </a:pPr>
            <a:r>
              <a:rPr lang="zh-CN" altLang="en-US" b="1" smtClean="0">
                <a:solidFill>
                  <a:srgbClr val="FF0000"/>
                </a:solidFill>
              </a:rPr>
              <a:t>    各年龄班目标</a:t>
            </a:r>
            <a:endParaRPr lang="zh-CN" altLang="en-US" b="1" smtClean="0">
              <a:solidFill>
                <a:srgbClr val="FF0000"/>
              </a:solidFill>
            </a:endParaRPr>
          </a:p>
          <a:p>
            <a:pPr marL="0" indent="0" algn="l">
              <a:buNone/>
            </a:pPr>
            <a:r>
              <a:rPr lang="zh-CN" altLang="en-US" sz="1800" b="1" smtClean="0">
                <a:solidFill>
                  <a:srgbClr val="7030A0"/>
                </a:solidFill>
              </a:rPr>
              <a:t>幼儿园各年龄阶段健康教育中身心保健活动的目标（见教材表6-1）。</a:t>
            </a:r>
            <a:endParaRPr lang="zh-CN" altLang="en-US" sz="1800" b="1" smtClean="0">
              <a:solidFill>
                <a:srgbClr val="7030A0"/>
              </a:solidFill>
            </a:endParaRPr>
          </a:p>
        </p:txBody>
      </p:sp>
      <p:sp>
        <p:nvSpPr>
          <p:cNvPr id="46" name="文本框 11"/>
          <p:cNvSpPr txBox="1"/>
          <p:nvPr/>
        </p:nvSpPr>
        <p:spPr>
          <a:xfrm>
            <a:off x="8099425" y="4690110"/>
            <a:ext cx="3254375" cy="1322705"/>
          </a:xfrm>
          <a:prstGeom prst="rect">
            <a:avLst/>
          </a:prstGeom>
          <a:solidFill>
            <a:srgbClr val="FFFFFF"/>
          </a:solidFill>
          <a:ln w="6350">
            <a:solidFill>
              <a:prstClr val="black"/>
            </a:solidFill>
          </a:ln>
          <a:effectLst/>
        </p:spPr>
        <p:txBody>
          <a:bodyPr rot="0" spcFirstLastPara="0" vertOverflow="overflow" horzOverflow="overflow" vert="horz" wrap="square" lIns="91440" tIns="45720" rIns="91440" bIns="45720" numCol="1" spcCol="0" rtlCol="0" fromWordArt="0" anchor="t" anchorCtr="0" forceAA="0" compatLnSpc="1">
            <a:noAutofit/>
          </a:bodyPr>
          <a:p>
            <a:pPr algn="just"/>
            <a:r>
              <a:rPr lang="en-US" altLang="zh-CN" b="1" kern="100">
                <a:solidFill>
                  <a:srgbClr val="000000"/>
                </a:solidFill>
                <a:latin typeface="华文隶书" panose="02010800040101010101" charset="-122"/>
                <a:ea typeface="华文隶书" panose="02010800040101010101" charset="-122"/>
                <a:cs typeface="Times New Roman" panose="02020603050405020304"/>
                <a:sym typeface="Times New Roman" panose="02020603050405020304"/>
              </a:rPr>
              <a:t>练一练</a:t>
            </a:r>
            <a:endParaRPr lang="en-US" altLang="zh-CN" b="1" kern="100">
              <a:solidFill>
                <a:srgbClr val="000000"/>
              </a:solidFill>
              <a:latin typeface="华文隶书" panose="02010800040101010101" charset="-122"/>
              <a:ea typeface="华文隶书" panose="02010800040101010101" charset="-122"/>
              <a:cs typeface="Times New Roman" panose="02020603050405020304"/>
              <a:sym typeface="Times New Roman" panose="02020603050405020304"/>
            </a:endParaRPr>
          </a:p>
          <a:p>
            <a:pPr indent="260985" algn="just"/>
            <a:r>
              <a:rPr lang="en-US" altLang="zh-CN" kern="100">
                <a:latin typeface="Calibri" panose="020F0502020204030204"/>
                <a:ea typeface="宋体" panose="02010600030101010101" pitchFamily="2" charset="-122"/>
                <a:cs typeface="Times New Roman" panose="02020603050405020304"/>
                <a:sym typeface="Times New Roman" panose="02020603050405020304"/>
              </a:rPr>
              <a:t>试拟定一个大班健康教育活动“我们不怕困难”的活动目标。</a:t>
            </a:r>
            <a:endParaRPr lang="en-US" altLang="zh-CN" kern="100">
              <a:latin typeface="Calibri" panose="020F0502020204030204"/>
              <a:ea typeface="宋体" panose="02010600030101010101" pitchFamily="2" charset="-122"/>
              <a:cs typeface="Times New Roman" panose="02020603050405020304"/>
              <a:sym typeface="Times New Roman" panose="02020603050405020304"/>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84275"/>
            <a:ext cx="10515600" cy="4782185"/>
          </a:xfrm>
        </p:spPr>
        <p:txBody>
          <a:bodyPr>
            <a:normAutofit lnSpcReduction="20000"/>
          </a:bodyPr>
          <a:p>
            <a:pPr marL="0" indent="0">
              <a:buNone/>
            </a:pPr>
            <a:endParaRPr lang="zh-CN" altLang="en-US" b="1">
              <a:solidFill>
                <a:srgbClr val="FF0000"/>
              </a:solidFill>
            </a:endParaRPr>
          </a:p>
          <a:p>
            <a:pPr marL="0" indent="0">
              <a:buNone/>
            </a:pPr>
            <a:r>
              <a:rPr lang="zh-CN" altLang="en-US" b="1">
                <a:solidFill>
                  <a:schemeClr val="tx1"/>
                </a:solidFill>
              </a:rPr>
              <a:t>（一）幼儿园身心保健教育活动与日常生活活动的整合设计</a:t>
            </a:r>
            <a:endParaRPr lang="zh-CN" altLang="en-US" b="1">
              <a:solidFill>
                <a:schemeClr val="tx1"/>
              </a:solidFill>
            </a:endParaRPr>
          </a:p>
          <a:p>
            <a:pPr marL="0" indent="0">
              <a:buNone/>
            </a:pPr>
            <a:r>
              <a:rPr lang="zh-CN" altLang="en-US" b="1">
                <a:solidFill>
                  <a:schemeClr val="tx1"/>
                </a:solidFill>
              </a:rPr>
              <a:t>（二）幼儿园身心保健教育活动与各领域教育活动的整合设计</a:t>
            </a:r>
            <a:endParaRPr lang="zh-CN" altLang="en-US" b="1">
              <a:solidFill>
                <a:schemeClr val="tx1"/>
              </a:solidFill>
            </a:endParaRPr>
          </a:p>
          <a:p>
            <a:pPr marL="0" indent="0">
              <a:buNone/>
            </a:pPr>
            <a:r>
              <a:rPr lang="zh-CN" altLang="en-US" b="1">
                <a:solidFill>
                  <a:schemeClr val="tx1"/>
                </a:solidFill>
              </a:rPr>
              <a:t> （三）幼儿园身心保健教育活动与区角活动的整合设计</a:t>
            </a:r>
            <a:endParaRPr lang="zh-CN" altLang="en-US" b="1">
              <a:solidFill>
                <a:schemeClr val="tx1"/>
              </a:solidFill>
            </a:endParaRPr>
          </a:p>
          <a:p>
            <a:pPr marL="0" indent="0">
              <a:buNone/>
            </a:pPr>
            <a:r>
              <a:rPr lang="zh-CN" altLang="en-US" b="1">
                <a:solidFill>
                  <a:schemeClr val="tx1"/>
                </a:solidFill>
              </a:rPr>
              <a:t>（四）幼儿园身心保健教育活动应争取家庭的配合和社会的支持</a:t>
            </a:r>
            <a:endParaRPr lang="zh-CN" altLang="en-US" b="1">
              <a:solidFill>
                <a:schemeClr val="tx1"/>
              </a:solidFill>
            </a:endParaRPr>
          </a:p>
          <a:p>
            <a:pPr marL="0" indent="0">
              <a:buNone/>
            </a:pPr>
            <a:r>
              <a:rPr lang="zh-CN" altLang="en-US" b="1">
                <a:solidFill>
                  <a:schemeClr val="tx1"/>
                </a:solidFill>
              </a:rPr>
              <a:t>（五）在幼儿园的环境创设中融入身心保健教育内容</a:t>
            </a:r>
            <a:endParaRPr lang="zh-CN" altLang="en-US" b="1">
              <a:solidFill>
                <a:schemeClr val="tx1"/>
              </a:solidFill>
            </a:endParaRPr>
          </a:p>
        </p:txBody>
      </p:sp>
      <p:sp>
        <p:nvSpPr>
          <p:cNvPr id="6" name="标题 5"/>
          <p:cNvSpPr>
            <a:spLocks noGrp="1"/>
          </p:cNvSpPr>
          <p:nvPr>
            <p:ph type="title"/>
            <p:custDataLst>
              <p:tags r:id="rId1"/>
            </p:custDataLst>
          </p:nvPr>
        </p:nvSpPr>
        <p:spPr/>
        <p:txBody>
          <a:bodyPr/>
          <a:p>
            <a:r>
              <a:rPr lang="zh-CN" altLang="en-US" smtClean="0">
                <a:solidFill>
                  <a:srgbClr val="FFC000"/>
                </a:solidFill>
                <a:sym typeface="+mn-ea"/>
              </a:rPr>
              <a:t> </a:t>
            </a:r>
            <a:r>
              <a:rPr lang="zh-CN" altLang="en-US">
                <a:solidFill>
                  <a:srgbClr val="FFC000"/>
                </a:solidFill>
                <a:sym typeface="+mn-ea"/>
              </a:rPr>
              <a:t>四、掌握身心保健教育活动的设计步骤</a:t>
            </a:r>
            <a:endParaRPr lang="zh-CN" altLang="en-US" smtClean="0">
              <a:solidFill>
                <a:srgbClr val="FFC000"/>
              </a:solidFill>
              <a:sym typeface="+mn-ea"/>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67385" y="491490"/>
            <a:ext cx="10686415" cy="5896610"/>
          </a:xfrm>
        </p:spPr>
        <p:txBody>
          <a:bodyPr>
            <a:normAutofit/>
          </a:bodyPr>
          <a:p>
            <a:pPr marL="0" indent="0">
              <a:buNone/>
            </a:pPr>
            <a:endParaRPr lang="zh-CN" altLang="en-US" b="1"/>
          </a:p>
          <a:p>
            <a:pPr marL="0" indent="0">
              <a:buNone/>
            </a:pPr>
            <a:r>
              <a:rPr lang="zh-CN" altLang="en-US" b="1">
                <a:solidFill>
                  <a:srgbClr val="FF0000"/>
                </a:solidFill>
              </a:rPr>
              <a:t>（一）身体保健教育方面</a:t>
            </a:r>
            <a:endParaRPr lang="zh-CN" altLang="en-US" b="1">
              <a:solidFill>
                <a:srgbClr val="FF0000"/>
              </a:solidFill>
            </a:endParaRPr>
          </a:p>
          <a:p>
            <a:pPr marL="0" indent="0">
              <a:buNone/>
            </a:pPr>
            <a:r>
              <a:rPr lang="zh-CN" altLang="en-US" sz="1800" b="1"/>
              <a:t>1. 在幼儿身体生长发育教育方面。</a:t>
            </a:r>
            <a:endParaRPr lang="zh-CN" altLang="en-US" sz="1800" b="1"/>
          </a:p>
          <a:p>
            <a:pPr marL="0" indent="0">
              <a:buNone/>
            </a:pPr>
            <a:r>
              <a:rPr lang="en-US" altLang="zh-CN" sz="1800" b="1"/>
              <a:t>2.</a:t>
            </a:r>
            <a:r>
              <a:rPr lang="zh-CN" altLang="en-US" sz="1800" b="1"/>
              <a:t>在幼儿生活常规教育方面。</a:t>
            </a:r>
            <a:endParaRPr lang="zh-CN" altLang="en-US" sz="1800" b="1"/>
          </a:p>
          <a:p>
            <a:pPr marL="0" indent="0">
              <a:buNone/>
            </a:pPr>
            <a:r>
              <a:rPr lang="zh-CN" altLang="en-US" sz="1800" b="1"/>
              <a:t>3.在幼儿饮食和营养教育方面。</a:t>
            </a:r>
            <a:endParaRPr lang="zh-CN" altLang="en-US" sz="1800" b="1"/>
          </a:p>
          <a:p>
            <a:pPr marL="0" indent="0">
              <a:buNone/>
            </a:pPr>
            <a:r>
              <a:rPr lang="zh-CN" altLang="en-US" sz="1800" b="1"/>
              <a:t>4.在幼儿安全生活教育方面。</a:t>
            </a:r>
            <a:endParaRPr lang="zh-CN" altLang="en-US" sz="1800" b="1"/>
          </a:p>
          <a:p>
            <a:pPr marL="0" indent="0">
              <a:buNone/>
            </a:pPr>
            <a:r>
              <a:rPr lang="zh-CN" altLang="en-US" b="1">
                <a:solidFill>
                  <a:srgbClr val="FF0000"/>
                </a:solidFill>
              </a:rPr>
              <a:t>（二）心理健康教育方面</a:t>
            </a:r>
            <a:endParaRPr lang="zh-CN" altLang="en-US" b="1">
              <a:solidFill>
                <a:srgbClr val="FF0000"/>
              </a:solidFill>
            </a:endParaRPr>
          </a:p>
          <a:p>
            <a:pPr marL="0" indent="0">
              <a:buNone/>
            </a:pPr>
            <a:r>
              <a:rPr lang="zh-CN" altLang="en-US" sz="1800" b="1"/>
              <a:t>首先，应在园内创设和营造易感应的物质和精神环境。</a:t>
            </a:r>
            <a:endParaRPr lang="zh-CN" altLang="en-US" sz="1800" b="1"/>
          </a:p>
          <a:p>
            <a:pPr marL="0" indent="0">
              <a:buNone/>
            </a:pPr>
            <a:r>
              <a:rPr lang="zh-CN" altLang="en-US" sz="1800" b="1"/>
              <a:t>其次，可在日常生活中对幼儿的心理健康进行随机教育和渗透教育。</a:t>
            </a:r>
            <a:endParaRPr lang="zh-CN" altLang="en-US" sz="1800" b="1"/>
          </a:p>
          <a:p>
            <a:pPr marL="0" indent="0">
              <a:buNone/>
            </a:pPr>
            <a:r>
              <a:rPr lang="zh-CN" altLang="en-US" sz="1800" b="1"/>
              <a:t>最后，可通过专门的心理健康教育活动。</a:t>
            </a:r>
            <a:endParaRPr lang="zh-CN" altLang="en-US" sz="1800" b="1"/>
          </a:p>
        </p:txBody>
      </p:sp>
      <p:sp>
        <p:nvSpPr>
          <p:cNvPr id="203838" name="文本框 11"/>
          <p:cNvSpPr txBox="1"/>
          <p:nvPr/>
        </p:nvSpPr>
        <p:spPr>
          <a:xfrm>
            <a:off x="6066155" y="2268220"/>
            <a:ext cx="5151755" cy="1751330"/>
          </a:xfrm>
          <a:prstGeom prst="rect">
            <a:avLst/>
          </a:prstGeom>
          <a:solidFill>
            <a:srgbClr val="FFFFFF"/>
          </a:solidFill>
          <a:ln w="6350">
            <a:solidFill>
              <a:prstClr val="black"/>
            </a:solidFill>
          </a:ln>
          <a:effectLst/>
        </p:spPr>
        <p:txBody>
          <a:bodyPr rot="0" spcFirstLastPara="0" vertOverflow="overflow" horzOverflow="overflow" vert="horz" wrap="square" lIns="91440" tIns="45720" rIns="91440" bIns="45720" numCol="1" spcCol="0" rtlCol="0" fromWordArt="0" anchor="t" anchorCtr="0" forceAA="0" compatLnSpc="1">
            <a:noAutofit/>
          </a:bodyPr>
          <a:p>
            <a:pPr algn="just"/>
            <a:r>
              <a:rPr lang="en-US" altLang="zh-CN" sz="1400" b="1" kern="100">
                <a:latin typeface="华文隶书" panose="02010800040101010101" charset="-122"/>
                <a:ea typeface="华文隶书" panose="02010800040101010101" charset="-122"/>
                <a:cs typeface="Times New Roman" panose="02020603050405020304"/>
                <a:sym typeface="Times New Roman" panose="02020603050405020304"/>
              </a:rPr>
              <a:t>练一练</a:t>
            </a:r>
            <a:endParaRPr lang="en-US" altLang="zh-CN" sz="1400" b="1" kern="100">
              <a:latin typeface="华文隶书" panose="02010800040101010101" charset="-122"/>
              <a:ea typeface="华文隶书" panose="02010800040101010101" charset="-122"/>
              <a:cs typeface="Times New Roman" panose="02020603050405020304"/>
              <a:sym typeface="Times New Roman" panose="02020603050405020304"/>
            </a:endParaRPr>
          </a:p>
          <a:p>
            <a:pPr indent="260985" algn="just"/>
            <a:r>
              <a:rPr lang="en-US" altLang="zh-CN" sz="1400" kern="100">
                <a:latin typeface="Calibri" panose="020F0502020204030204"/>
                <a:ea typeface="宋体" panose="02010600030101010101" pitchFamily="2" charset="-122"/>
                <a:cs typeface="Times New Roman" panose="02020603050405020304"/>
                <a:sym typeface="Times New Roman" panose="02020603050405020304"/>
              </a:rPr>
              <a:t>请以“我快乐”为主题，设计一次大班心理健康教育活动，引导幼儿与他人建立和谐、正常的人际关系，用正常的心态、正确的方法来控制、调节自己的情绪，使幼儿的身心朝着健康的方向发展。</a:t>
            </a:r>
            <a:endParaRPr lang="en-US" altLang="zh-CN" sz="140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6" name="标题 5"/>
          <p:cNvSpPr>
            <a:spLocks noGrp="1"/>
          </p:cNvSpPr>
          <p:nvPr>
            <p:ph type="title"/>
            <p:custDataLst>
              <p:tags r:id="rId1"/>
            </p:custDataLst>
          </p:nvPr>
        </p:nvSpPr>
        <p:spPr/>
        <p:txBody>
          <a:bodyPr/>
          <a:p>
            <a:r>
              <a:rPr lang="zh-CN" altLang="en-US" smtClean="0">
                <a:sym typeface="+mn-ea"/>
              </a:rPr>
              <a:t> </a:t>
            </a:r>
            <a:r>
              <a:rPr lang="zh-CN" altLang="en-US">
                <a:solidFill>
                  <a:srgbClr val="FFC000"/>
                </a:solidFill>
                <a:sym typeface="+mn-ea"/>
              </a:rPr>
              <a:t>五、学会指导身心保健教育活动</a:t>
            </a:r>
            <a:endParaRPr lang="zh-CN" altLang="en-US" smtClean="0">
              <a:solidFill>
                <a:srgbClr val="FFC000"/>
              </a:solidFill>
              <a:sym typeface="+mn-ea"/>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custDataLst>
              <p:tags r:id="rId1"/>
            </p:custDataLst>
          </p:nvPr>
        </p:nvSpPr>
        <p:spPr/>
        <p:txBody>
          <a:bodyPr>
            <a:normAutofit/>
          </a:bodyPr>
          <a:p>
            <a:r>
              <a:rPr lang="zh-CN" altLang="en-US" smtClean="0">
                <a:sym typeface="+mn-ea"/>
              </a:rPr>
              <a:t>任务二  学会设计与指导身体锻炼活动</a:t>
            </a:r>
            <a:endParaRPr lang="zh-CN" altLang="en-US" smtClean="0">
              <a:sym typeface="+mn-ea"/>
            </a:endParaRPr>
          </a:p>
        </p:txBody>
      </p:sp>
      <p:sp>
        <p:nvSpPr>
          <p:cNvPr id="7" name="内容占位符 6"/>
          <p:cNvSpPr>
            <a:spLocks noGrp="1"/>
          </p:cNvSpPr>
          <p:nvPr>
            <p:ph idx="1"/>
            <p:custDataLst>
              <p:tags r:id="rId2"/>
            </p:custDataLst>
          </p:nvPr>
        </p:nvSpPr>
        <p:spPr/>
        <p:txBody>
          <a:bodyPr>
            <a:normAutofit/>
          </a:bodyPr>
          <a:p>
            <a:pPr marL="0" indent="0" algn="l">
              <a:buNone/>
            </a:pPr>
            <a:r>
              <a:rPr lang="zh-CN" altLang="en-US" sz="2800" b="1" smtClean="0">
                <a:solidFill>
                  <a:srgbClr val="FF0000"/>
                </a:solidFill>
                <a:sym typeface="+mn-ea"/>
              </a:rPr>
              <a:t>    一、了解身体锻炼活动的含义</a:t>
            </a:r>
            <a:endParaRPr lang="zh-CN" altLang="en-US" sz="2800" b="1" smtClean="0">
              <a:solidFill>
                <a:srgbClr val="FF0000"/>
              </a:solidFill>
              <a:sym typeface="+mn-ea"/>
            </a:endParaRPr>
          </a:p>
          <a:p>
            <a:pPr marL="0" indent="0" algn="l">
              <a:buNone/>
            </a:pPr>
            <a:r>
              <a:rPr lang="zh-CN" altLang="en-US" sz="2000" b="1" smtClean="0"/>
              <a:t>体育锻炼活动从广义上是指在一定规则约束下，通过身体运动的方式进行的一种活动；从狭义上是指以体育动作为基本内容，通过多种形式，以增强体质为主要目的的一种活动。其内容和要点包括大肌肉动作锻炼活动、家长参与的亲子体育活动及精细动作的锻炼活动等。</a:t>
            </a:r>
            <a:endParaRPr lang="zh-CN" altLang="en-US" sz="2000" b="1" smtClean="0"/>
          </a:p>
        </p:txBody>
      </p:sp>
      <p:sp>
        <p:nvSpPr>
          <p:cNvPr id="47" name="文本框 3"/>
          <p:cNvSpPr txBox="1"/>
          <p:nvPr/>
        </p:nvSpPr>
        <p:spPr>
          <a:xfrm>
            <a:off x="6227445" y="3928110"/>
            <a:ext cx="3905250" cy="1722120"/>
          </a:xfrm>
          <a:prstGeom prst="rect">
            <a:avLst/>
          </a:prstGeom>
          <a:solidFill>
            <a:srgbClr val="FFFFFF"/>
          </a:solidFill>
          <a:ln w="6350" cap="flat" cmpd="sng">
            <a:solidFill>
              <a:srgbClr val="000000"/>
            </a:solidFill>
            <a:prstDash val="solid"/>
            <a:round/>
            <a:headEnd type="none" w="med" len="med"/>
            <a:tailEnd type="none" w="med" len="med"/>
          </a:ln>
        </p:spPr>
        <p:txBody>
          <a:bodyPr upright="1"/>
          <a:lstStyle/>
          <a:p>
            <a:pPr algn="just"/>
            <a:r>
              <a:rPr lang="en-US" altLang="zh-CN" sz="2400" b="1" kern="100">
                <a:solidFill>
                  <a:srgbClr val="000000"/>
                </a:solidFill>
                <a:latin typeface="华文隶书" panose="02010800040101010101" charset="-122"/>
                <a:ea typeface="华文隶书" panose="02010800040101010101" charset="-122"/>
                <a:cs typeface="Times New Roman" panose="02020603050405020304"/>
                <a:sym typeface="Times New Roman" panose="02020603050405020304"/>
              </a:rPr>
              <a:t>想一想</a:t>
            </a:r>
            <a:endParaRPr lang="en-US" altLang="zh-CN" sz="2400" b="1" kern="100">
              <a:solidFill>
                <a:srgbClr val="000000"/>
              </a:solidFill>
              <a:latin typeface="华文隶书" panose="02010800040101010101" charset="-122"/>
              <a:ea typeface="华文隶书" panose="02010800040101010101" charset="-122"/>
              <a:cs typeface="Times New Roman" panose="02020603050405020304"/>
              <a:sym typeface="Times New Roman" panose="02020603050405020304"/>
            </a:endParaRPr>
          </a:p>
          <a:p>
            <a:pPr indent="260985" algn="just">
              <a:lnSpc>
                <a:spcPct val="115000"/>
              </a:lnSpc>
            </a:pPr>
            <a:r>
              <a:rPr lang="en-US" altLang="zh-CN" sz="2400" kern="100">
                <a:latin typeface="宋体" panose="02010600030101010101" pitchFamily="2" charset="-122"/>
                <a:ea typeface="宋体" panose="02010600030101010101" pitchFamily="2" charset="-122"/>
                <a:cs typeface="宋体" panose="02010600030101010101" pitchFamily="2" charset="-122"/>
                <a:sym typeface="Times New Roman" panose="02020603050405020304"/>
                <a:hlinkClick r:id="rId3"/>
              </a:rPr>
              <a:t>大肌肉动作锻炼活动</a:t>
            </a:r>
            <a:r>
              <a:rPr lang="en-US" altLang="zh-CN" sz="2400" kern="100">
                <a:solidFill>
                  <a:srgbClr val="555555"/>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hlinkClick r:id="rId3"/>
              </a:rPr>
              <a:t>与精细动作锻炼活动的关系</a:t>
            </a:r>
            <a:r>
              <a:rPr lang="en-US" altLang="zh-CN" sz="2400" kern="100">
                <a:latin typeface="宋体" panose="02010600030101010101" pitchFamily="2" charset="-122"/>
                <a:ea typeface="宋体" panose="02010600030101010101" pitchFamily="2" charset="-122"/>
                <a:cs typeface="宋体" panose="02010600030101010101" pitchFamily="2" charset="-122"/>
                <a:sym typeface="Times New Roman" panose="02020603050405020304"/>
              </a:rPr>
              <a:t>？</a:t>
            </a:r>
            <a:endParaRPr lang="en-US" altLang="zh-CN" sz="2400" kern="100">
              <a:solidFill>
                <a:srgbClr val="FF0000"/>
              </a:solidFill>
              <a:latin typeface="Calibri" panose="020F0502020204030204"/>
              <a:ea typeface="宋体" panose="02010600030101010101" pitchFamily="2" charset="-122"/>
              <a:cs typeface="Times New Roman" panose="02020603050405020304"/>
              <a:sym typeface="Times New Roman" panose="02020603050405020304"/>
            </a:endParaRPr>
          </a:p>
        </p:txBody>
      </p:sp>
    </p:spTree>
    <p:custDataLst>
      <p:tags r:id="rId4"/>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160483"/>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483"/>
  <p:tag name="KSO_WM_UNIT_TYPE" val="a"/>
  <p:tag name="KSO_WM_UNIT_INDEX" val="1"/>
  <p:tag name="KSO_WM_UNIT_ID" val="custom160483_2*a*1"/>
  <p:tag name="KSO_WM_UNIT_CLEAR" val="1"/>
  <p:tag name="KSO_WM_UNIT_LAYERLEVEL" val="1"/>
  <p:tag name="KSO_WM_UNIT_VALUE" val="20"/>
  <p:tag name="KSO_WM_UNIT_ISCONTENTSTITLE" val="0"/>
  <p:tag name="KSO_WM_UNIT_HIGHLIGHT" val="0"/>
  <p:tag name="KSO_WM_UNIT_COMPATIBLE" val="0"/>
  <p:tag name="KSO_WM_UNIT_PRESET_TEXT_INDEX" val="3"/>
  <p:tag name="KSO_WM_UNIT_PRESET_TEXT_LEN" val="17"/>
</p:tagLst>
</file>

<file path=ppt/tags/tag11.xml><?xml version="1.0" encoding="utf-8"?>
<p:tagLst xmlns:p="http://schemas.openxmlformats.org/presentationml/2006/main">
  <p:tag name="KSO_WM_TEMPLATE_CATEGORY" val="custom"/>
  <p:tag name="KSO_WM_TEMPLATE_INDEX" val="160483"/>
  <p:tag name="KSO_WM_TAG_VERSION" val="1.0"/>
  <p:tag name="KSO_WM_SLIDE_ID" val="custom160483_5"/>
  <p:tag name="KSO_WM_SLIDE_INDEX" val="5"/>
  <p:tag name="KSO_WM_SLIDE_ITEM_CNT" val="2"/>
  <p:tag name="KSO_WM_SLIDE_LAYOUT" val="a_f_d"/>
  <p:tag name="KSO_WM_SLIDE_LAYOUT_CNT" val="1_1_1"/>
  <p:tag name="KSO_WM_SLIDE_TYPE" val="text"/>
  <p:tag name="KSO_WM_BEAUTIFY_FLAG" val="#wm#"/>
  <p:tag name="KSO_WM_SLIDE_POSITION" val="122*96"/>
  <p:tag name="KSO_WM_SLIDE_SIZE" val="715*408"/>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483"/>
  <p:tag name="KSO_WM_UNIT_TYPE" val="a"/>
  <p:tag name="KSO_WM_UNIT_INDEX" val="1"/>
  <p:tag name="KSO_WM_UNIT_ID" val="custom160483_2*a*1"/>
  <p:tag name="KSO_WM_UNIT_CLEAR" val="1"/>
  <p:tag name="KSO_WM_UNIT_LAYERLEVEL" val="1"/>
  <p:tag name="KSO_WM_UNIT_VALUE" val="20"/>
  <p:tag name="KSO_WM_UNIT_ISCONTENTSTITLE" val="0"/>
  <p:tag name="KSO_WM_UNIT_HIGHLIGHT" val="0"/>
  <p:tag name="KSO_WM_UNIT_COMPATIBLE" val="0"/>
  <p:tag name="KSO_WM_UNIT_PRESET_TEXT_INDEX" val="3"/>
  <p:tag name="KSO_WM_UNIT_PRESET_TEXT_LEN" val="17"/>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483"/>
  <p:tag name="KSO_WM_UNIT_TYPE" val="f"/>
  <p:tag name="KSO_WM_UNIT_INDEX" val="1"/>
  <p:tag name="KSO_WM_UNIT_ID" val="custom160483_2*f*1"/>
  <p:tag name="KSO_WM_UNIT_CLEAR" val="1"/>
  <p:tag name="KSO_WM_UNIT_LAYERLEVEL" val="1"/>
  <p:tag name="KSO_WM_UNIT_VALUE" val="330"/>
  <p:tag name="KSO_WM_UNIT_HIGHLIGHT" val="0"/>
  <p:tag name="KSO_WM_UNIT_COMPATIBLE" val="0"/>
  <p:tag name="KSO_WM_UNIT_PRESET_TEXT_INDEX" val="5"/>
  <p:tag name="KSO_WM_UNIT_PRESET_TEXT_LEN" val="232"/>
</p:tagLst>
</file>

<file path=ppt/tags/tag14.xml><?xml version="1.0" encoding="utf-8"?>
<p:tagLst xmlns:p="http://schemas.openxmlformats.org/presentationml/2006/main">
  <p:tag name="KSO_WM_TEMPLATE_CATEGORY" val="custom"/>
  <p:tag name="KSO_WM_TEMPLATE_INDEX" val="160483"/>
  <p:tag name="KSO_WM_SLIDE_ID" val="custom16048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03"/>
  <p:tag name="KSO_WM_SLIDE_SIZE" val="828*384"/>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483"/>
  <p:tag name="KSO_WM_UNIT_TYPE" val="a"/>
  <p:tag name="KSO_WM_UNIT_INDEX" val="1"/>
  <p:tag name="KSO_WM_UNIT_ID" val="custom160483_2*a*1"/>
  <p:tag name="KSO_WM_UNIT_CLEAR" val="1"/>
  <p:tag name="KSO_WM_UNIT_LAYERLEVEL" val="1"/>
  <p:tag name="KSO_WM_UNIT_VALUE" val="20"/>
  <p:tag name="KSO_WM_UNIT_ISCONTENTSTITLE" val="0"/>
  <p:tag name="KSO_WM_UNIT_HIGHLIGHT" val="0"/>
  <p:tag name="KSO_WM_UNIT_COMPATIBLE" val="0"/>
  <p:tag name="KSO_WM_UNIT_PRESET_TEXT_INDEX" val="3"/>
  <p:tag name="KSO_WM_UNIT_PRESET_TEXT_LEN" val="17"/>
</p:tagLst>
</file>

<file path=ppt/tags/tag16.xml><?xml version="1.0" encoding="utf-8"?>
<p:tagLst xmlns:p="http://schemas.openxmlformats.org/presentationml/2006/main">
  <p:tag name="KSO_WM_TEMPLATE_CATEGORY" val="custom"/>
  <p:tag name="KSO_WM_TEMPLATE_INDEX" val="160483"/>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483"/>
  <p:tag name="KSO_WM_UNIT_TYPE" val="a"/>
  <p:tag name="KSO_WM_UNIT_INDEX" val="1"/>
  <p:tag name="KSO_WM_UNIT_ID" val="custom160483_2*a*1"/>
  <p:tag name="KSO_WM_UNIT_CLEAR" val="1"/>
  <p:tag name="KSO_WM_UNIT_LAYERLEVEL" val="1"/>
  <p:tag name="KSO_WM_UNIT_VALUE" val="20"/>
  <p:tag name="KSO_WM_UNIT_ISCONTENTSTITLE" val="0"/>
  <p:tag name="KSO_WM_UNIT_HIGHLIGHT" val="0"/>
  <p:tag name="KSO_WM_UNIT_COMPATIBLE" val="0"/>
  <p:tag name="KSO_WM_UNIT_PRESET_TEXT_INDEX" val="3"/>
  <p:tag name="KSO_WM_UNIT_PRESET_TEXT_LEN" val="17"/>
</p:tagLst>
</file>

<file path=ppt/tags/tag18.xml><?xml version="1.0" encoding="utf-8"?>
<p:tagLst xmlns:p="http://schemas.openxmlformats.org/presentationml/2006/main">
  <p:tag name="KSO_WM_TEMPLATE_CATEGORY" val="custom"/>
  <p:tag name="KSO_WM_TEMPLATE_INDEX" val="160483"/>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483"/>
  <p:tag name="KSO_WM_UNIT_TYPE" val="a"/>
  <p:tag name="KSO_WM_UNIT_INDEX" val="1"/>
  <p:tag name="KSO_WM_UNIT_ID" val="custom160483_2*a*1"/>
  <p:tag name="KSO_WM_UNIT_CLEAR" val="1"/>
  <p:tag name="KSO_WM_UNIT_LAYERLEVEL" val="1"/>
  <p:tag name="KSO_WM_UNIT_VALUE" val="20"/>
  <p:tag name="KSO_WM_UNIT_ISCONTENTSTITLE" val="0"/>
  <p:tag name="KSO_WM_UNIT_HIGHLIGHT" val="0"/>
  <p:tag name="KSO_WM_UNIT_COMPATIBLE" val="0"/>
  <p:tag name="KSO_WM_UNIT_PRESET_TEXT_INDEX" val="3"/>
  <p:tag name="KSO_WM_UNIT_PRESET_TEXT_LEN" val="17"/>
</p:tagLst>
</file>

<file path=ppt/tags/tag2.xml><?xml version="1.0" encoding="utf-8"?>
<p:tagLst xmlns:p="http://schemas.openxmlformats.org/presentationml/2006/main">
  <p:tag name="KSO_WM_TAG_VERSION" val="1.0"/>
  <p:tag name="KSO_WM_TEMPLATE_CATEGORY" val="custom"/>
  <p:tag name="KSO_WM_TEMPLATE_INDEX" val="160483"/>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483"/>
  <p:tag name="KSO_WM_UNIT_TYPE" val="f"/>
  <p:tag name="KSO_WM_UNIT_INDEX" val="1"/>
  <p:tag name="KSO_WM_UNIT_ID" val="custom160483_2*f*1"/>
  <p:tag name="KSO_WM_UNIT_CLEAR" val="1"/>
  <p:tag name="KSO_WM_UNIT_LAYERLEVEL" val="1"/>
  <p:tag name="KSO_WM_UNIT_VALUE" val="330"/>
  <p:tag name="KSO_WM_UNIT_HIGHLIGHT" val="0"/>
  <p:tag name="KSO_WM_UNIT_COMPATIBLE" val="0"/>
  <p:tag name="KSO_WM_UNIT_PRESET_TEXT_INDEX" val="5"/>
  <p:tag name="KSO_WM_UNIT_PRESET_TEXT_LEN" val="232"/>
</p:tagLst>
</file>

<file path=ppt/tags/tag21.xml><?xml version="1.0" encoding="utf-8"?>
<p:tagLst xmlns:p="http://schemas.openxmlformats.org/presentationml/2006/main">
  <p:tag name="KSO_WM_TEMPLATE_CATEGORY" val="custom"/>
  <p:tag name="KSO_WM_TEMPLATE_INDEX" val="160483"/>
  <p:tag name="KSO_WM_SLIDE_ID" val="custom16048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03"/>
  <p:tag name="KSO_WM_SLIDE_SIZE" val="828*384"/>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483"/>
  <p:tag name="KSO_WM_UNIT_TYPE" val="a"/>
  <p:tag name="KSO_WM_UNIT_INDEX" val="1"/>
  <p:tag name="KSO_WM_UNIT_ID" val="custom160483_2*a*1"/>
  <p:tag name="KSO_WM_UNIT_CLEAR" val="1"/>
  <p:tag name="KSO_WM_UNIT_LAYERLEVEL" val="1"/>
  <p:tag name="KSO_WM_UNIT_VALUE" val="20"/>
  <p:tag name="KSO_WM_UNIT_ISCONTENTSTITLE" val="0"/>
  <p:tag name="KSO_WM_UNIT_HIGHLIGHT" val="0"/>
  <p:tag name="KSO_WM_UNIT_COMPATIBLE" val="0"/>
  <p:tag name="KSO_WM_UNIT_PRESET_TEXT_INDEX" val="3"/>
  <p:tag name="KSO_WM_UNIT_PRESET_TEXT_LEN" val="17"/>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483"/>
  <p:tag name="KSO_WM_UNIT_TYPE" val="f"/>
  <p:tag name="KSO_WM_UNIT_INDEX" val="1"/>
  <p:tag name="KSO_WM_UNIT_ID" val="custom160483_2*f*1"/>
  <p:tag name="KSO_WM_UNIT_CLEAR" val="1"/>
  <p:tag name="KSO_WM_UNIT_LAYERLEVEL" val="1"/>
  <p:tag name="KSO_WM_UNIT_VALUE" val="330"/>
  <p:tag name="KSO_WM_UNIT_HIGHLIGHT" val="0"/>
  <p:tag name="KSO_WM_UNIT_COMPATIBLE" val="0"/>
  <p:tag name="KSO_WM_UNIT_PRESET_TEXT_INDEX" val="5"/>
  <p:tag name="KSO_WM_UNIT_PRESET_TEXT_LEN" val="232"/>
</p:tagLst>
</file>

<file path=ppt/tags/tag24.xml><?xml version="1.0" encoding="utf-8"?>
<p:tagLst xmlns:p="http://schemas.openxmlformats.org/presentationml/2006/main">
  <p:tag name="KSO_WM_TEMPLATE_CATEGORY" val="custom"/>
  <p:tag name="KSO_WM_TEMPLATE_INDEX" val="160483"/>
  <p:tag name="KSO_WM_SLIDE_ID" val="custom16048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03"/>
  <p:tag name="KSO_WM_SLIDE_SIZE" val="828*384"/>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483"/>
  <p:tag name="KSO_WM_UNIT_TYPE" val="a"/>
  <p:tag name="KSO_WM_UNIT_INDEX" val="1"/>
  <p:tag name="KSO_WM_UNIT_ID" val="custom160483_2*a*1"/>
  <p:tag name="KSO_WM_UNIT_CLEAR" val="1"/>
  <p:tag name="KSO_WM_UNIT_LAYERLEVEL" val="1"/>
  <p:tag name="KSO_WM_UNIT_VALUE" val="20"/>
  <p:tag name="KSO_WM_UNIT_ISCONTENTSTITLE" val="0"/>
  <p:tag name="KSO_WM_UNIT_HIGHLIGHT" val="0"/>
  <p:tag name="KSO_WM_UNIT_COMPATIBLE" val="0"/>
  <p:tag name="KSO_WM_UNIT_PRESET_TEXT_INDEX" val="3"/>
  <p:tag name="KSO_WM_UNIT_PRESET_TEXT_LEN" val="17"/>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483"/>
  <p:tag name="KSO_WM_UNIT_TYPE" val="f"/>
  <p:tag name="KSO_WM_UNIT_INDEX" val="1"/>
  <p:tag name="KSO_WM_UNIT_ID" val="custom160483_2*f*1"/>
  <p:tag name="KSO_WM_UNIT_CLEAR" val="1"/>
  <p:tag name="KSO_WM_UNIT_LAYERLEVEL" val="1"/>
  <p:tag name="KSO_WM_UNIT_VALUE" val="330"/>
  <p:tag name="KSO_WM_UNIT_HIGHLIGHT" val="0"/>
  <p:tag name="KSO_WM_UNIT_COMPATIBLE" val="0"/>
  <p:tag name="KSO_WM_UNIT_PRESET_TEXT_INDEX" val="5"/>
  <p:tag name="KSO_WM_UNIT_PRESET_TEXT_LEN" val="232"/>
</p:tagLst>
</file>

<file path=ppt/tags/tag27.xml><?xml version="1.0" encoding="utf-8"?>
<p:tagLst xmlns:p="http://schemas.openxmlformats.org/presentationml/2006/main">
  <p:tag name="KSO_WM_TEMPLATE_CATEGORY" val="custom"/>
  <p:tag name="KSO_WM_TEMPLATE_INDEX" val="160483"/>
  <p:tag name="KSO_WM_SLIDE_ID" val="custom16048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03"/>
  <p:tag name="KSO_WM_SLIDE_SIZE" val="828*384"/>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483"/>
  <p:tag name="KSO_WM_UNIT_TYPE" val="a"/>
  <p:tag name="KSO_WM_UNIT_INDEX" val="1"/>
  <p:tag name="KSO_WM_UNIT_ID" val="custom160483_2*a*1"/>
  <p:tag name="KSO_WM_UNIT_CLEAR" val="1"/>
  <p:tag name="KSO_WM_UNIT_LAYERLEVEL" val="1"/>
  <p:tag name="KSO_WM_UNIT_VALUE" val="20"/>
  <p:tag name="KSO_WM_UNIT_ISCONTENTSTITLE" val="0"/>
  <p:tag name="KSO_WM_UNIT_HIGHLIGHT" val="0"/>
  <p:tag name="KSO_WM_UNIT_COMPATIBLE" val="0"/>
  <p:tag name="KSO_WM_UNIT_PRESET_TEXT_INDEX" val="3"/>
  <p:tag name="KSO_WM_UNIT_PRESET_TEXT_LEN" val="17"/>
</p:tagLst>
</file>

<file path=ppt/tags/tag29.xml><?xml version="1.0" encoding="utf-8"?>
<p:tagLst xmlns:p="http://schemas.openxmlformats.org/presentationml/2006/main">
  <p:tag name="KSO_WM_TEMPLATE_CATEGORY" val="custom"/>
  <p:tag name="KSO_WM_TEMPLATE_INDEX" val="160483"/>
</p:tagLst>
</file>

<file path=ppt/tags/tag3.xml><?xml version="1.0" encoding="utf-8"?>
<p:tagLst xmlns:p="http://schemas.openxmlformats.org/presentationml/2006/main">
  <p:tag name="KSO_WM_TAG_VERSION" val="1.0"/>
  <p:tag name="KSO_WM_BEAUTIFY_FLAG" val="#wm#"/>
  <p:tag name="KSO_WM_TEMPLATE_CATEGORY" val="custom"/>
  <p:tag name="KSO_WM_TEMPLATE_INDEX" val="160483"/>
  <p:tag name="KSO_WM_UNIT_TYPE" val="a"/>
  <p:tag name="KSO_WM_UNIT_INDEX" val="1"/>
  <p:tag name="KSO_WM_UNIT_ID" val="custom160483_1*a*1"/>
  <p:tag name="KSO_WM_UNIT_CLEAR" val="1"/>
  <p:tag name="KSO_WM_UNIT_LAYERLEVEL" val="1"/>
  <p:tag name="KSO_WM_UNIT_VALUE" val="13"/>
  <p:tag name="KSO_WM_UNIT_ISCONTENTSTITLE" val="0"/>
  <p:tag name="KSO_WM_UNIT_HIGHLIGHT" val="0"/>
  <p:tag name="KSO_WM_UNIT_COMPATIBLE" val="0"/>
  <p:tag name="KSO_WM_UNIT_PRESET_TEXT_INDEX" val="3"/>
  <p:tag name="KSO_WM_UNIT_PRESET_TEXT_LEN" val="17"/>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483"/>
  <p:tag name="KSO_WM_UNIT_TYPE" val="f"/>
  <p:tag name="KSO_WM_UNIT_INDEX" val="1"/>
  <p:tag name="KSO_WM_UNIT_ID" val="custom160483_2*f*1"/>
  <p:tag name="KSO_WM_UNIT_CLEAR" val="1"/>
  <p:tag name="KSO_WM_UNIT_LAYERLEVEL" val="1"/>
  <p:tag name="KSO_WM_UNIT_VALUE" val="330"/>
  <p:tag name="KSO_WM_UNIT_HIGHLIGHT" val="0"/>
  <p:tag name="KSO_WM_UNIT_COMPATIBLE" val="0"/>
  <p:tag name="KSO_WM_UNIT_PRESET_TEXT_INDEX" val="5"/>
  <p:tag name="KSO_WM_UNIT_PRESET_TEXT_LEN" val="232"/>
</p:tagLst>
</file>

<file path=ppt/tags/tag31.xml><?xml version="1.0" encoding="utf-8"?>
<p:tagLst xmlns:p="http://schemas.openxmlformats.org/presentationml/2006/main">
  <p:tag name="KSO_WM_TEMPLATE_CATEGORY" val="custom"/>
  <p:tag name="KSO_WM_TEMPLATE_INDEX" val="160483"/>
  <p:tag name="KSO_WM_SLIDE_ID" val="custom16048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03"/>
  <p:tag name="KSO_WM_SLIDE_SIZE" val="828*384"/>
</p:tagLst>
</file>

<file path=ppt/tags/tag32.xml><?xml version="1.0" encoding="utf-8"?>
<p:tagLst xmlns:p="http://schemas.openxmlformats.org/presentationml/2006/main">
  <p:tag name="KSO_WM_TEMPLATE_CATEGORY" val="custom"/>
  <p:tag name="KSO_WM_TEMPLATE_INDEX" val="160483"/>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483"/>
  <p:tag name="KSO_WM_UNIT_TYPE" val="a"/>
  <p:tag name="KSO_WM_UNIT_INDEX" val="1"/>
  <p:tag name="KSO_WM_UNIT_ID" val="custom160483_2*a*1"/>
  <p:tag name="KSO_WM_UNIT_CLEAR" val="1"/>
  <p:tag name="KSO_WM_UNIT_LAYERLEVEL" val="1"/>
  <p:tag name="KSO_WM_UNIT_VALUE" val="20"/>
  <p:tag name="KSO_WM_UNIT_ISCONTENTSTITLE" val="0"/>
  <p:tag name="KSO_WM_UNIT_HIGHLIGHT" val="0"/>
  <p:tag name="KSO_WM_UNIT_COMPATIBLE" val="0"/>
  <p:tag name="KSO_WM_UNIT_PRESET_TEXT_INDEX" val="3"/>
  <p:tag name="KSO_WM_UNIT_PRESET_TEXT_LEN" val="17"/>
</p:tagLst>
</file>

<file path=ppt/tags/tag34.xml><?xml version="1.0" encoding="utf-8"?>
<p:tagLst xmlns:p="http://schemas.openxmlformats.org/presentationml/2006/main">
  <p:tag name="KSO_WM_TEMPLATE_CATEGORY" val="custom"/>
  <p:tag name="KSO_WM_TEMPLATE_INDEX" val="160483"/>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483"/>
  <p:tag name="KSO_WM_UNIT_TYPE" val="f"/>
  <p:tag name="KSO_WM_UNIT_INDEX" val="1"/>
  <p:tag name="KSO_WM_UNIT_ID" val="custom160483_2*f*1"/>
  <p:tag name="KSO_WM_UNIT_CLEAR" val="1"/>
  <p:tag name="KSO_WM_UNIT_LAYERLEVEL" val="1"/>
  <p:tag name="KSO_WM_UNIT_VALUE" val="330"/>
  <p:tag name="KSO_WM_UNIT_HIGHLIGHT" val="0"/>
  <p:tag name="KSO_WM_UNIT_COMPATIBLE" val="0"/>
  <p:tag name="KSO_WM_UNIT_PRESET_TEXT_INDEX" val="5"/>
  <p:tag name="KSO_WM_UNIT_PRESET_TEXT_LEN" val="232"/>
</p:tagLst>
</file>

<file path=ppt/tags/tag36.xml><?xml version="1.0" encoding="utf-8"?>
<p:tagLst xmlns:p="http://schemas.openxmlformats.org/presentationml/2006/main">
  <p:tag name="KSO_WM_TEMPLATE_CATEGORY" val="custom"/>
  <p:tag name="KSO_WM_TEMPLATE_INDEX" val="160483"/>
  <p:tag name="KSO_WM_SLIDE_ID" val="custom16048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03"/>
  <p:tag name="KSO_WM_SLIDE_SIZE" val="828*384"/>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483"/>
  <p:tag name="KSO_WM_UNIT_TYPE" val="f"/>
  <p:tag name="KSO_WM_UNIT_INDEX" val="1"/>
  <p:tag name="KSO_WM_UNIT_ID" val="custom160483_2*f*1"/>
  <p:tag name="KSO_WM_UNIT_CLEAR" val="1"/>
  <p:tag name="KSO_WM_UNIT_LAYERLEVEL" val="1"/>
  <p:tag name="KSO_WM_UNIT_VALUE" val="330"/>
  <p:tag name="KSO_WM_UNIT_HIGHLIGHT" val="0"/>
  <p:tag name="KSO_WM_UNIT_COMPATIBLE" val="0"/>
  <p:tag name="KSO_WM_UNIT_PRESET_TEXT_INDEX" val="5"/>
  <p:tag name="KSO_WM_UNIT_PRESET_TEXT_LEN" val="232"/>
</p:tagLst>
</file>

<file path=ppt/tags/tag38.xml><?xml version="1.0" encoding="utf-8"?>
<p:tagLst xmlns:p="http://schemas.openxmlformats.org/presentationml/2006/main">
  <p:tag name="KSO_WM_TEMPLATE_CATEGORY" val="custom"/>
  <p:tag name="KSO_WM_TEMPLATE_INDEX" val="160483"/>
  <p:tag name="KSO_WM_SLIDE_ID" val="custom16048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03"/>
  <p:tag name="KSO_WM_SLIDE_SIZE" val="828*384"/>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483"/>
  <p:tag name="KSO_WM_UNIT_TYPE" val="f"/>
  <p:tag name="KSO_WM_UNIT_INDEX" val="1"/>
  <p:tag name="KSO_WM_UNIT_ID" val="custom160483_2*f*1"/>
  <p:tag name="KSO_WM_UNIT_CLEAR" val="1"/>
  <p:tag name="KSO_WM_UNIT_LAYERLEVEL" val="1"/>
  <p:tag name="KSO_WM_UNIT_VALUE" val="330"/>
  <p:tag name="KSO_WM_UNIT_HIGHLIGHT" val="0"/>
  <p:tag name="KSO_WM_UNIT_COMPATIBLE" val="0"/>
  <p:tag name="KSO_WM_UNIT_PRESET_TEXT_INDEX" val="5"/>
  <p:tag name="KSO_WM_UNIT_PRESET_TEXT_LEN" val="232"/>
</p:tagLst>
</file>

<file path=ppt/tags/tag4.xml><?xml version="1.0" encoding="utf-8"?>
<p:tagLst xmlns:p="http://schemas.openxmlformats.org/presentationml/2006/main">
  <p:tag name="KSO_WM_TEMPLATE_CATEGORY" val="custom"/>
  <p:tag name="KSO_WM_TEMPLATE_INDEX" val="160483"/>
  <p:tag name="KSO_WM_TAG_VERSION" val="1.0"/>
  <p:tag name="KSO_WM_SLIDE_ID" val="custom160483_1"/>
  <p:tag name="KSO_WM_SLIDE_INDEX" val="1"/>
  <p:tag name="KSO_WM_SLIDE_ITEM_CNT" val="2"/>
  <p:tag name="KSO_WM_SLIDE_LAYOUT" val="a_b"/>
  <p:tag name="KSO_WM_SLIDE_LAYOUT_CNT" val="1_1"/>
  <p:tag name="KSO_WM_SLIDE_TYPE" val="title"/>
  <p:tag name="KSO_WM_TEMPLATE_THUMBS_INDEX" val="1、9、12、16、22、25、26、27"/>
  <p:tag name="KSO_WM_BEAUTIFY_FLAG" val="#wm#"/>
</p:tagLst>
</file>

<file path=ppt/tags/tag40.xml><?xml version="1.0" encoding="utf-8"?>
<p:tagLst xmlns:p="http://schemas.openxmlformats.org/presentationml/2006/main">
  <p:tag name="KSO_WM_TEMPLATE_CATEGORY" val="custom"/>
  <p:tag name="KSO_WM_TEMPLATE_INDEX" val="160483"/>
  <p:tag name="KSO_WM_SLIDE_ID" val="custom16048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03"/>
  <p:tag name="KSO_WM_SLIDE_SIZE" val="828*384"/>
</p:tagLst>
</file>

<file path=ppt/tags/tag41.xml><?xml version="1.0" encoding="utf-8"?>
<p:tagLst xmlns:p="http://schemas.openxmlformats.org/presentationml/2006/main">
  <p:tag name="KSO_WM_TEMPLATE_CATEGORY" val="custom"/>
  <p:tag name="KSO_WM_TEMPLATE_INDEX" val="160483"/>
</p:tagLst>
</file>

<file path=ppt/tags/tag42.xml><?xml version="1.0" encoding="utf-8"?>
<p:tagLst xmlns:p="http://schemas.openxmlformats.org/presentationml/2006/main">
  <p:tag name="KSO_WM_TAG_VERSION" val="1.0"/>
  <p:tag name="KSO_WM_BEAUTIFY_FLAG" val="#wm#"/>
  <p:tag name="KSO_WM_UNIT_TYPE" val="i"/>
  <p:tag name="KSO_WM_UNIT_ID" val="custom160483_27*i*0"/>
  <p:tag name="KSO_WM_TEMPLATE_CATEGORY" val="custom"/>
  <p:tag name="KSO_WM_TEMPLATE_INDEX" val="160483"/>
  <p:tag name="KSO_WM_UNIT_INDEX" val="0"/>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483"/>
  <p:tag name="KSO_WM_UNIT_TYPE" val="a"/>
  <p:tag name="KSO_WM_UNIT_INDEX" val="1"/>
  <p:tag name="KSO_WM_UNIT_ID" val="custom160483_27*a*1"/>
  <p:tag name="KSO_WM_UNIT_CLEAR" val="1"/>
  <p:tag name="KSO_WM_UNIT_LAYERLEVEL" val="1"/>
  <p:tag name="KSO_WM_UNIT_VALUE" val="9"/>
  <p:tag name="KSO_WM_UNIT_ISCONTENTSTITLE" val="0"/>
  <p:tag name="KSO_WM_UNIT_HIGHLIGHT" val="0"/>
  <p:tag name="KSO_WM_UNIT_COMPATIBLE" val="0"/>
  <p:tag name="KSO_WM_UNIT_PRESET_TEXT" val="THANK YOU!"/>
</p:tagLst>
</file>

<file path=ppt/tags/tag44.xml><?xml version="1.0" encoding="utf-8"?>
<p:tagLst xmlns:p="http://schemas.openxmlformats.org/presentationml/2006/main">
  <p:tag name="KSO_WM_TEMPLATE_CATEGORY" val="custom"/>
  <p:tag name="KSO_WM_TEMPLATE_INDEX" val="160483"/>
  <p:tag name="KSO_WM_TAG_VERSION" val="1.0"/>
  <p:tag name="KSO_WM_SLIDE_ID" val="custom160483_27"/>
  <p:tag name="KSO_WM_SLIDE_INDEX" val="27"/>
  <p:tag name="KSO_WM_SLIDE_ITEM_CNT" val="1"/>
  <p:tag name="KSO_WM_SLIDE_LAYOUT" val="a"/>
  <p:tag name="KSO_WM_SLIDE_LAYOUT_CNT" val="1"/>
  <p:tag name="KSO_WM_SLIDE_TYPE" val="endPage"/>
  <p:tag name="KSO_WM_BEAUTIFY_FLAG" val="#wm#"/>
  <p:tag name="MH" val="20151022111736"/>
  <p:tag name="MH_LIBRARY" val="GRAPHIC"/>
</p:tagLst>
</file>

<file path=ppt/tags/tag5.xml><?xml version="1.0" encoding="utf-8"?>
<p:tagLst xmlns:p="http://schemas.openxmlformats.org/presentationml/2006/main">
  <p:tag name="KSO_WM_TEMPLATE_CATEGORY" val="custom"/>
  <p:tag name="KSO_WM_TEMPLATE_INDEX" val="160483"/>
  <p:tag name="KSO_WM_TAG_VERSION" val="1.0"/>
  <p:tag name="KSO_WM_SLIDE_ID" val="custom160485_2"/>
  <p:tag name="KSO_WM_SLIDE_INDEX" val="2"/>
  <p:tag name="KSO_WM_SLIDE_ITEM_CNT" val="1"/>
  <p:tag name="KSO_WM_SLIDE_LAYOUT" val="a_f"/>
  <p:tag name="KSO_WM_SLIDE_LAYOUT_CNT" val="1_1"/>
  <p:tag name="KSO_WM_SLIDE_TYPE" val="text"/>
  <p:tag name="KSO_WM_BEAUTIFY_FLAG" val="#wm#"/>
  <p:tag name="KSO_WM_SLIDE_POSITION" val="66*95"/>
  <p:tag name="KSO_WM_SLIDE_SIZE" val="828*392"/>
</p:tagLst>
</file>

<file path=ppt/tags/tag6.xml><?xml version="1.0" encoding="utf-8"?>
<p:tagLst xmlns:p="http://schemas.openxmlformats.org/presentationml/2006/main">
  <p:tag name="KSO_WM_BEAUTIFY_FLAG" val="#wm#"/>
  <p:tag name="KSO_WM_TEMPLATE_CATEGORY" val="custom"/>
  <p:tag name="KSO_WM_TEMPLATE_INDEX" val="160483"/>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485"/>
  <p:tag name="KSO_WM_UNIT_TYPE" val="f"/>
  <p:tag name="KSO_WM_UNIT_INDEX" val="1"/>
  <p:tag name="KSO_WM_UNIT_ID" val="custom160485_2*f*1"/>
  <p:tag name="KSO_WM_UNIT_CLEAR" val="1"/>
  <p:tag name="KSO_WM_UNIT_LAYERLEVEL" val="1"/>
  <p:tag name="KSO_WM_UNIT_VALUE" val="495"/>
  <p:tag name="KSO_WM_UNIT_HIGHLIGHT" val="0"/>
  <p:tag name="KSO_WM_UNIT_COMPATIBLE" val="0"/>
  <p:tag name="KSO_WM_UNIT_PRESET_TEXT_INDEX" val="5"/>
  <p:tag name="KSO_WM_UNIT_PRESET_TEXT_LEN" val="232"/>
</p:tagLst>
</file>

<file path=ppt/tags/tag8.xml><?xml version="1.0" encoding="utf-8"?>
<p:tagLst xmlns:p="http://schemas.openxmlformats.org/presentationml/2006/main">
  <p:tag name="KSO_WM_TEMPLATE_CATEGORY" val="custom"/>
  <p:tag name="KSO_WM_TEMPLATE_INDEX" val="160483"/>
  <p:tag name="KSO_WM_TAG_VERSION" val="1.0"/>
  <p:tag name="KSO_WM_SLIDE_ID" val="custom160485_2"/>
  <p:tag name="KSO_WM_SLIDE_INDEX" val="2"/>
  <p:tag name="KSO_WM_SLIDE_ITEM_CNT" val="1"/>
  <p:tag name="KSO_WM_SLIDE_LAYOUT" val="a_f"/>
  <p:tag name="KSO_WM_SLIDE_LAYOUT_CNT" val="1_1"/>
  <p:tag name="KSO_WM_SLIDE_TYPE" val="text"/>
  <p:tag name="KSO_WM_BEAUTIFY_FLAG" val="#wm#"/>
  <p:tag name="KSO_WM_SLIDE_POSITION" val="66*95"/>
  <p:tag name="KSO_WM_SLIDE_SIZE" val="828*392"/>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483"/>
  <p:tag name="KSO_WM_UNIT_TYPE" val="f"/>
  <p:tag name="KSO_WM_UNIT_INDEX" val="1"/>
  <p:tag name="KSO_WM_UNIT_ID" val="custom160483_5*f*1"/>
  <p:tag name="KSO_WM_UNIT_CLEAR" val="1"/>
  <p:tag name="KSO_WM_UNIT_LAYERLEVEL" val="1"/>
  <p:tag name="KSO_WM_UNIT_VALUE" val="76"/>
  <p:tag name="KSO_WM_UNIT_HIGHLIGHT" val="0"/>
  <p:tag name="KSO_WM_UNIT_COMPATIBLE" val="0"/>
  <p:tag name="KSO_WM_UNIT_PRESET_TEXT_INDEX" val="4"/>
  <p:tag name="KSO_WM_UNIT_PRESET_TEXT_LEN" val="57"/>
</p:tagLst>
</file>

<file path=ppt/theme/theme1.xml><?xml version="1.0" encoding="utf-8"?>
<a:theme xmlns:a="http://schemas.openxmlformats.org/drawingml/2006/main" name="2_Office 主题">
  <a:themeElements>
    <a:clrScheme name="自定义 64">
      <a:dk1>
        <a:srgbClr val="203224"/>
      </a:dk1>
      <a:lt1>
        <a:sysClr val="window" lastClr="FFFFFF"/>
      </a:lt1>
      <a:dk2>
        <a:srgbClr val="44546A"/>
      </a:dk2>
      <a:lt2>
        <a:srgbClr val="E7E6E6"/>
      </a:lt2>
      <a:accent1>
        <a:srgbClr val="6C7D53"/>
      </a:accent1>
      <a:accent2>
        <a:srgbClr val="918551"/>
      </a:accent2>
      <a:accent3>
        <a:srgbClr val="93AD85"/>
      </a:accent3>
      <a:accent4>
        <a:srgbClr val="9D9394"/>
      </a:accent4>
      <a:accent5>
        <a:srgbClr val="00B0F0"/>
      </a:accent5>
      <a:accent6>
        <a:srgbClr val="EBBB3B"/>
      </a:accent6>
      <a:hlink>
        <a:srgbClr val="0563C1"/>
      </a:hlink>
      <a:folHlink>
        <a:srgbClr val="954F72"/>
      </a:folHlink>
    </a:clrScheme>
    <a:fontScheme name="自定义 9">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3696</Words>
  <Application>WPS 演示</Application>
  <PresentationFormat>宽屏</PresentationFormat>
  <Paragraphs>201</Paragraphs>
  <Slides>24</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Arial</vt:lpstr>
      <vt:lpstr>宋体</vt:lpstr>
      <vt:lpstr>Wingdings</vt:lpstr>
      <vt:lpstr>隶书</vt:lpstr>
      <vt:lpstr>华文隶书</vt:lpstr>
      <vt:lpstr>Times New Roman</vt:lpstr>
      <vt:lpstr>Calibri</vt:lpstr>
      <vt:lpstr>黑体</vt:lpstr>
      <vt:lpstr>微软雅黑</vt:lpstr>
      <vt:lpstr>Arial Unicode MS</vt:lpstr>
      <vt:lpstr>楷体</vt:lpstr>
      <vt:lpstr>微软雅黑 Light</vt:lpstr>
      <vt:lpstr>2_Office 主题</vt:lpstr>
      <vt:lpstr> 项目六   幼儿园健康教育活动的               设计与指导</vt:lpstr>
      <vt:lpstr>学习目标</vt:lpstr>
      <vt:lpstr>PowerPoint 演示文稿</vt:lpstr>
      <vt:lpstr>PowerPoint 演示文稿</vt:lpstr>
      <vt:lpstr> 三、掌握身心保健教育活动的目标</vt:lpstr>
      <vt:lpstr> 三、掌握身心保健教育活动的目标</vt:lpstr>
      <vt:lpstr> 三、掌握身心保健教育活动的目标</vt:lpstr>
      <vt:lpstr> 三、掌握身心保健教育活动的目标</vt:lpstr>
      <vt:lpstr>任务二  学会设计与指导身体锻炼活动</vt:lpstr>
      <vt:lpstr> 二、理解身体锻炼活动的特点</vt:lpstr>
      <vt:lpstr> 三、掌握身体锻炼活动的目标</vt:lpstr>
      <vt:lpstr> 三、掌握身体锻炼活动的目标</vt:lpstr>
      <vt:lpstr>PowerPoint 演示文稿</vt:lpstr>
      <vt:lpstr>PowerPoint 演示文稿</vt:lpstr>
      <vt:lpstr>PowerPoint 演示文稿</vt:lpstr>
      <vt:lpstr> 四、掌握身体锻炼活动的设计步骤</vt:lpstr>
      <vt:lpstr>PowerPoint 演示文稿</vt:lpstr>
      <vt:lpstr>PowerPoint 演示文稿</vt:lpstr>
      <vt:lpstr>PowerPoint 演示文稿</vt:lpstr>
      <vt:lpstr>PowerPoint 演示文稿</vt:lpstr>
      <vt:lpstr>PowerPoint 演示文稿</vt:lpstr>
      <vt:lpstr>幼儿园身体锻炼活动的组织方法</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12</cp:revision>
  <dcterms:created xsi:type="dcterms:W3CDTF">2017-03-31T08:54:00Z</dcterms:created>
  <dcterms:modified xsi:type="dcterms:W3CDTF">2017-09-14T02:56:55Z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